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8288" r:id="rId1"/>
  </p:sldMasterIdLst>
  <p:notesMasterIdLst>
    <p:notesMasterId r:id="rId21"/>
  </p:notesMasterIdLst>
  <p:sldIdLst>
    <p:sldId id="5487" r:id="rId2"/>
    <p:sldId id="5488" r:id="rId3"/>
    <p:sldId id="5489" r:id="rId4"/>
    <p:sldId id="5490" r:id="rId5"/>
    <p:sldId id="5491" r:id="rId6"/>
    <p:sldId id="5492" r:id="rId7"/>
    <p:sldId id="5493" r:id="rId8"/>
    <p:sldId id="5494" r:id="rId9"/>
    <p:sldId id="300" r:id="rId10"/>
    <p:sldId id="5495" r:id="rId11"/>
    <p:sldId id="5496" r:id="rId12"/>
    <p:sldId id="291" r:id="rId13"/>
    <p:sldId id="5497" r:id="rId14"/>
    <p:sldId id="5498" r:id="rId15"/>
    <p:sldId id="290" r:id="rId16"/>
    <p:sldId id="5499" r:id="rId17"/>
    <p:sldId id="5500" r:id="rId18"/>
    <p:sldId id="5501" r:id="rId19"/>
    <p:sldId id="297" r:id="rId2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CC66"/>
    <a:srgbClr val="CC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124" autoAdjust="0"/>
    <p:restoredTop sz="93792" autoAdjust="0"/>
  </p:normalViewPr>
  <p:slideViewPr>
    <p:cSldViewPr>
      <p:cViewPr varScale="1">
        <p:scale>
          <a:sx n="80" d="100"/>
          <a:sy n="80" d="100"/>
        </p:scale>
        <p:origin x="68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81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65B3A6-A626-4234-BEB8-81418E266991}" type="datetimeFigureOut">
              <a:rPr lang="en-US" smtClean="0"/>
              <a:t>5/21/2023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7952F9-AE52-48CF-A9AD-D4218A5891FD}" type="slidenum">
              <a:rPr lang="en-US" smtClean="0"/>
              <a:t>‹#›</a:t>
            </a:fld>
            <a:endParaRPr lang="en-US"/>
          </a:p>
        </p:txBody>
      </p:sp>
    </p:spTree>
    <p:extLst>
      <p:ext uri="{BB962C8B-B14F-4D97-AF65-F5344CB8AC3E}">
        <p14:creationId xmlns:p14="http://schemas.microsoft.com/office/powerpoint/2010/main" val="30177792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26F327-AA89-9447-A3D0-09DCA9994DA0}"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26403987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6F327-AA89-9447-A3D0-09DCA9994DA0}"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14028757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6F327-AA89-9447-A3D0-09DCA9994DA0}"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6461174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26F327-AA89-9447-A3D0-09DCA9994DA0}"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4245477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26F327-AA89-9447-A3D0-09DCA9994DA0}" type="datetimeFigureOut">
              <a:rPr lang="en-US" smtClean="0"/>
              <a:t>5/21/2023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1987972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26F327-AA89-9447-A3D0-09DCA9994DA0}" type="datetimeFigureOut">
              <a:rPr lang="en-US" smtClean="0"/>
              <a:t>5/21/2023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28296697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26F327-AA89-9447-A3D0-09DCA9994DA0}" type="datetimeFigureOut">
              <a:rPr lang="en-US" smtClean="0"/>
              <a:t>5/21/2023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9572399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26F327-AA89-9447-A3D0-09DCA9994DA0}" type="datetimeFigureOut">
              <a:rPr lang="en-US" smtClean="0"/>
              <a:t>5/21/2023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201366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26F327-AA89-9447-A3D0-09DCA9994DA0}" type="datetimeFigureOut">
              <a:rPr lang="en-US" smtClean="0"/>
              <a:t>5/21/2023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2604301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26F327-AA89-9447-A3D0-09DCA9994DA0}" type="datetimeFigureOut">
              <a:rPr lang="en-US" smtClean="0"/>
              <a:t>5/21/2023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431615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726F327-AA89-9447-A3D0-09DCA9994DA0}" type="datetimeFigureOut">
              <a:rPr lang="en-US" smtClean="0"/>
              <a:t>5/21/2023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69C01C-5A5F-AA4C-A344-BE3ABEEC5CCF}" type="slidenum">
              <a:rPr lang="en-US" smtClean="0"/>
              <a:t>‹#›</a:t>
            </a:fld>
            <a:endParaRPr lang="en-US"/>
          </a:p>
        </p:txBody>
      </p:sp>
    </p:spTree>
    <p:extLst>
      <p:ext uri="{BB962C8B-B14F-4D97-AF65-F5344CB8AC3E}">
        <p14:creationId xmlns:p14="http://schemas.microsoft.com/office/powerpoint/2010/main" val="2919680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26F327-AA89-9447-A3D0-09DCA9994DA0}" type="datetimeFigureOut">
              <a:rPr lang="en-US" smtClean="0"/>
              <a:t>5/21/2023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9C01C-5A5F-AA4C-A344-BE3ABEEC5CCF}" type="slidenum">
              <a:rPr lang="en-US" smtClean="0"/>
              <a:t>‹#›</a:t>
            </a:fld>
            <a:endParaRPr lang="en-US"/>
          </a:p>
        </p:txBody>
      </p:sp>
    </p:spTree>
    <p:extLst>
      <p:ext uri="{BB962C8B-B14F-4D97-AF65-F5344CB8AC3E}">
        <p14:creationId xmlns:p14="http://schemas.microsoft.com/office/powerpoint/2010/main" val="232080842"/>
      </p:ext>
    </p:extLst>
  </p:cSld>
  <p:clrMap bg1="lt1" tx1="dk1" bg2="lt2" tx2="dk2" accent1="accent1" accent2="accent2" accent3="accent3" accent4="accent4" accent5="accent5" accent6="accent6" hlink="hlink" folHlink="folHlink"/>
  <p:sldLayoutIdLst>
    <p:sldLayoutId id="2147488289" r:id="rId1"/>
    <p:sldLayoutId id="2147488290" r:id="rId2"/>
    <p:sldLayoutId id="2147488291" r:id="rId3"/>
    <p:sldLayoutId id="2147488292" r:id="rId4"/>
    <p:sldLayoutId id="2147488293" r:id="rId5"/>
    <p:sldLayoutId id="2147488294" r:id="rId6"/>
    <p:sldLayoutId id="2147488295" r:id="rId7"/>
    <p:sldLayoutId id="2147488296" r:id="rId8"/>
    <p:sldLayoutId id="2147488297" r:id="rId9"/>
    <p:sldLayoutId id="2147488298" r:id="rId10"/>
    <p:sldLayoutId id="21474882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2" name="Rectangle 1041">
            <a:extLst>
              <a:ext uri="{FF2B5EF4-FFF2-40B4-BE49-F238E27FC236}">
                <a16:creationId xmlns:a16="http://schemas.microsoft.com/office/drawing/2014/main" id="{E6659C6F-A29D-4D83-86DA-5B0289733C0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6" name="Picture 2" descr="Way of the Cross for Those in Recovery | March 01, 2021 | Jesuit Retreat  Center | Retreats and Spiritual Programs | Cleveland, OH">
            <a:extLst>
              <a:ext uri="{FF2B5EF4-FFF2-40B4-BE49-F238E27FC236}">
                <a16:creationId xmlns:a16="http://schemas.microsoft.com/office/drawing/2014/main" id="{DB06BF4B-629B-5E4A-8DD3-CF9098C7A78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1872" r="13428" b="1"/>
          <a:stretch/>
        </p:blipFill>
        <p:spPr bwMode="auto">
          <a:xfrm>
            <a:off x="3354676" y="18"/>
            <a:ext cx="3037115" cy="368138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Jesus Christ Cross Images – Browse 330,106 Stock Photos, Vectors, and Video  | Adobe Stock">
            <a:extLst>
              <a:ext uri="{FF2B5EF4-FFF2-40B4-BE49-F238E27FC236}">
                <a16:creationId xmlns:a16="http://schemas.microsoft.com/office/drawing/2014/main" id="{42F2447F-0EF1-374F-B63D-BAC45C0A970C}"/>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l="28072" r="29136" b="-2"/>
          <a:stretch/>
        </p:blipFill>
        <p:spPr bwMode="auto">
          <a:xfrm>
            <a:off x="6391792" y="-7"/>
            <a:ext cx="2752208" cy="368140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uesday - The Cross Brings Clarity, Jesus Brings Hope — New City Church">
            <a:extLst>
              <a:ext uri="{FF2B5EF4-FFF2-40B4-BE49-F238E27FC236}">
                <a16:creationId xmlns:a16="http://schemas.microsoft.com/office/drawing/2014/main" id="{B1C2435C-3DE6-F344-86CC-D65D9267FF84}"/>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l="23585" r="8071" b="-1"/>
          <a:stretch/>
        </p:blipFill>
        <p:spPr bwMode="auto">
          <a:xfrm>
            <a:off x="3354676" y="3681405"/>
            <a:ext cx="5789324" cy="3176595"/>
          </a:xfrm>
          <a:prstGeom prst="rect">
            <a:avLst/>
          </a:prstGeom>
          <a:noFill/>
          <a:extLst>
            <a:ext uri="{909E8E84-426E-40DD-AFC4-6F175D3DCCD1}">
              <a14:hiddenFill xmlns:a14="http://schemas.microsoft.com/office/drawing/2010/main">
                <a:solidFill>
                  <a:srgbClr val="FFFFFF"/>
                </a:solidFill>
              </a14:hiddenFill>
            </a:ext>
          </a:extLst>
        </p:spPr>
      </p:pic>
      <p:sp>
        <p:nvSpPr>
          <p:cNvPr id="1044" name="Rectangle 1043">
            <a:extLst>
              <a:ext uri="{FF2B5EF4-FFF2-40B4-BE49-F238E27FC236}">
                <a16:creationId xmlns:a16="http://schemas.microsoft.com/office/drawing/2014/main" id="{890DEF05-784E-4B61-89E4-04C4ECF4E5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gradFill>
            <a:gsLst>
              <a:gs pos="43000">
                <a:schemeClr val="tx1">
                  <a:lumMod val="95000"/>
                  <a:lumOff val="5000"/>
                </a:schemeClr>
              </a:gs>
              <a:gs pos="81000">
                <a:schemeClr val="tx1">
                  <a:lumMod val="95000"/>
                  <a:lumOff val="5000"/>
                  <a:alpha val="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Subtitle 2">
            <a:extLst>
              <a:ext uri="{FF2B5EF4-FFF2-40B4-BE49-F238E27FC236}">
                <a16:creationId xmlns:a16="http://schemas.microsoft.com/office/drawing/2014/main" id="{56BE61F3-482B-1F47-8CDE-7F490918B36C}"/>
              </a:ext>
            </a:extLst>
          </p:cNvPr>
          <p:cNvSpPr>
            <a:spLocks noGrp="1"/>
          </p:cNvSpPr>
          <p:nvPr>
            <p:ph type="subTitle" idx="1"/>
          </p:nvPr>
        </p:nvSpPr>
        <p:spPr>
          <a:xfrm>
            <a:off x="356901" y="239342"/>
            <a:ext cx="4046934" cy="3271097"/>
          </a:xfrm>
        </p:spPr>
        <p:txBody>
          <a:bodyPr vert="horz" lIns="91440" tIns="45720" rIns="91440" bIns="45720" rtlCol="0">
            <a:noAutofit/>
          </a:bodyPr>
          <a:lstStyle/>
          <a:p>
            <a:pPr algn="l"/>
            <a:r>
              <a:rPr lang="zh-Hans" altLang="en-US" sz="8000" b="1" kern="1200" dirty="0">
                <a:solidFill>
                  <a:schemeClr val="bg1"/>
                </a:solidFill>
                <a:latin typeface="KaiTi" panose="02010609060101010101" pitchFamily="49" charset="-122"/>
                <a:ea typeface="KaiTi" panose="02010609060101010101" pitchFamily="49" charset="-122"/>
              </a:rPr>
              <a:t>作基督忠心的门徒</a:t>
            </a:r>
            <a:endParaRPr lang="en-US" sz="8000" b="1" kern="1200" dirty="0">
              <a:solidFill>
                <a:schemeClr val="bg1"/>
              </a:solidFill>
              <a:latin typeface="KaiTi" panose="02010609060101010101" pitchFamily="49" charset="-122"/>
              <a:ea typeface="KaiTi" panose="02010609060101010101" pitchFamily="49" charset="-122"/>
            </a:endParaRPr>
          </a:p>
        </p:txBody>
      </p:sp>
      <p:cxnSp>
        <p:nvCxnSpPr>
          <p:cNvPr id="1046" name="Straight Connector 1045">
            <a:extLst>
              <a:ext uri="{FF2B5EF4-FFF2-40B4-BE49-F238E27FC236}">
                <a16:creationId xmlns:a16="http://schemas.microsoft.com/office/drawing/2014/main" id="{C41BAEC7-F7B0-4224-8B18-8F74B7D87F0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628650" y="3681408"/>
            <a:ext cx="851534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C189A272-08AB-354B-877F-8F1346903A01}"/>
              </a:ext>
            </a:extLst>
          </p:cNvPr>
          <p:cNvSpPr txBox="1"/>
          <p:nvPr/>
        </p:nvSpPr>
        <p:spPr>
          <a:xfrm>
            <a:off x="628650" y="4187864"/>
            <a:ext cx="2940164" cy="907941"/>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altLang="zh-Hans" sz="2400" b="1" i="0" u="none" strike="noStrike" kern="1200" cap="none" spc="0" normalizeH="0" baseline="0" noProof="0" dirty="0">
                <a:ln>
                  <a:noFill/>
                </a:ln>
                <a:solidFill>
                  <a:srgbClr val="FFC000"/>
                </a:solidFill>
                <a:effectLst/>
                <a:uLnTx/>
                <a:uFillTx/>
                <a:latin typeface="Calibri" panose="020F0502020204030204"/>
                <a:ea typeface="等线" panose="02010600030101010101" pitchFamily="2" charset="-122"/>
                <a:cs typeface="+mn-cs"/>
              </a:rPr>
              <a:t>R</a:t>
            </a:r>
            <a:r>
              <a:rPr kumimoji="0" lang="en-US" altLang="zh-CN" sz="2400" b="1" i="0" u="none" strike="noStrike" kern="1200" cap="none" spc="0" normalizeH="0" baseline="0" noProof="0" dirty="0">
                <a:ln>
                  <a:noFill/>
                </a:ln>
                <a:solidFill>
                  <a:srgbClr val="FFC000"/>
                </a:solidFill>
                <a:effectLst/>
                <a:uLnTx/>
                <a:uFillTx/>
                <a:latin typeface="Calibri" panose="020F0502020204030204"/>
                <a:ea typeface="等线" panose="02010600030101010101" pitchFamily="2" charset="-122"/>
                <a:cs typeface="+mn-cs"/>
              </a:rPr>
              <a:t>ev.</a:t>
            </a:r>
            <a:r>
              <a:rPr kumimoji="0" lang="zh-CN" altLang="en-US" sz="2400" b="1" i="0" u="none" strike="noStrike" kern="1200" cap="none" spc="0" normalizeH="0" baseline="0" noProof="0" dirty="0">
                <a:ln>
                  <a:noFill/>
                </a:ln>
                <a:solidFill>
                  <a:srgbClr val="FFC000"/>
                </a:solidFill>
                <a:effectLst/>
                <a:uLnTx/>
                <a:uFillTx/>
                <a:latin typeface="Calibri" panose="020F0502020204030204"/>
                <a:ea typeface="等线" panose="02010600030101010101" pitchFamily="2" charset="-122"/>
                <a:cs typeface="+mn-cs"/>
              </a:rPr>
              <a:t> </a:t>
            </a:r>
            <a:r>
              <a:rPr kumimoji="0" lang="en-US" altLang="zh-CN" sz="2400" b="1" i="0" u="none" strike="noStrike" kern="1200" cap="none" spc="0" normalizeH="0" baseline="0" noProof="0" dirty="0">
                <a:ln>
                  <a:noFill/>
                </a:ln>
                <a:solidFill>
                  <a:srgbClr val="FFC000"/>
                </a:solidFill>
                <a:effectLst/>
                <a:uLnTx/>
                <a:uFillTx/>
                <a:latin typeface="Calibri" panose="020F0502020204030204"/>
                <a:ea typeface="等线" panose="02010600030101010101" pitchFamily="2" charset="-122"/>
                <a:cs typeface="+mn-cs"/>
              </a:rPr>
              <a:t>Dr.</a:t>
            </a:r>
            <a:r>
              <a:rPr kumimoji="0" lang="zh-CN" altLang="en-US" sz="2400" b="1" i="0" u="none" strike="noStrike" kern="1200" cap="none" spc="0" normalizeH="0" baseline="0" noProof="0" dirty="0">
                <a:ln>
                  <a:noFill/>
                </a:ln>
                <a:solidFill>
                  <a:srgbClr val="FFC000"/>
                </a:solidFill>
                <a:effectLst/>
                <a:uLnTx/>
                <a:uFillTx/>
                <a:latin typeface="Calibri" panose="020F0502020204030204"/>
                <a:ea typeface="等线" panose="02010600030101010101" pitchFamily="2" charset="-122"/>
                <a:cs typeface="+mn-cs"/>
              </a:rPr>
              <a:t> </a:t>
            </a:r>
            <a:r>
              <a:rPr kumimoji="0" lang="en-US" altLang="zh-CN" sz="2400" b="1" i="0" u="none" strike="noStrike" kern="1200" cap="none" spc="0" normalizeH="0" baseline="0" noProof="0" dirty="0">
                <a:ln>
                  <a:noFill/>
                </a:ln>
                <a:solidFill>
                  <a:srgbClr val="FFC000"/>
                </a:solidFill>
                <a:effectLst/>
                <a:uLnTx/>
                <a:uFillTx/>
                <a:latin typeface="Calibri" panose="020F0502020204030204"/>
                <a:ea typeface="等线" panose="02010600030101010101" pitchFamily="2" charset="-122"/>
                <a:cs typeface="+mn-cs"/>
              </a:rPr>
              <a:t>George</a:t>
            </a:r>
            <a:r>
              <a:rPr kumimoji="0" lang="zh-CN" altLang="en-US" sz="2400" b="1" i="0" u="none" strike="noStrike" kern="1200" cap="none" spc="0" normalizeH="0" baseline="0" noProof="0" dirty="0">
                <a:ln>
                  <a:noFill/>
                </a:ln>
                <a:solidFill>
                  <a:srgbClr val="FFC000"/>
                </a:solidFill>
                <a:effectLst/>
                <a:uLnTx/>
                <a:uFillTx/>
                <a:latin typeface="Calibri" panose="020F0502020204030204"/>
                <a:ea typeface="等线" panose="02010600030101010101" pitchFamily="2" charset="-122"/>
                <a:cs typeface="+mn-cs"/>
              </a:rPr>
              <a:t> </a:t>
            </a:r>
            <a:r>
              <a:rPr kumimoji="0" lang="en-US" altLang="zh-CN" sz="2400" b="1" i="0" u="none" strike="noStrike" kern="1200" cap="none" spc="0" normalizeH="0" baseline="0" noProof="0" dirty="0">
                <a:ln>
                  <a:noFill/>
                </a:ln>
                <a:solidFill>
                  <a:srgbClr val="FFC000"/>
                </a:solidFill>
                <a:effectLst/>
                <a:uLnTx/>
                <a:uFillTx/>
                <a:latin typeface="Calibri" panose="020F0502020204030204"/>
                <a:ea typeface="等线" panose="02010600030101010101" pitchFamily="2" charset="-122"/>
                <a:cs typeface="+mn-cs"/>
              </a:rPr>
              <a:t>Wong</a:t>
            </a:r>
          </a:p>
          <a:p>
            <a:pPr marL="0" marR="0" lvl="0" indent="0" algn="l" defTabSz="914400" rtl="0" eaLnBrk="1" fontAlgn="auto" latinLnBrk="0" hangingPunct="1">
              <a:lnSpc>
                <a:spcPct val="100000"/>
              </a:lnSpc>
              <a:spcBef>
                <a:spcPts val="0"/>
              </a:spcBef>
              <a:spcAft>
                <a:spcPts val="600"/>
              </a:spcAft>
              <a:buClrTx/>
              <a:buSzTx/>
              <a:buFontTx/>
              <a:buNone/>
              <a:tabLst/>
              <a:defRPr/>
            </a:pPr>
            <a:r>
              <a:rPr kumimoji="0" lang="zh-Hans" altLang="en-US" sz="2400" b="1" i="0" u="none" strike="noStrike" kern="1200" cap="none" spc="0" normalizeH="0" baseline="0" noProof="0" dirty="0">
                <a:ln>
                  <a:noFill/>
                </a:ln>
                <a:solidFill>
                  <a:srgbClr val="FFC000"/>
                </a:solidFill>
                <a:effectLst/>
                <a:uLnTx/>
                <a:uFillTx/>
                <a:latin typeface="Calibri" panose="020F0502020204030204"/>
                <a:ea typeface="等线" panose="02010600030101010101" pitchFamily="2" charset="-122"/>
                <a:cs typeface="+mn-cs"/>
              </a:rPr>
              <a:t>黄兴丰牧师</a:t>
            </a:r>
            <a:endParaRPr kumimoji="0" lang="en-US" sz="2400" b="1" i="0" u="none" strike="noStrike" kern="1200" cap="none" spc="0" normalizeH="0" baseline="0" noProof="0" dirty="0">
              <a:ln>
                <a:noFill/>
              </a:ln>
              <a:solidFill>
                <a:srgbClr val="FFC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8376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3C5A-18BB-5442-B85D-88EBC670C651}"/>
              </a:ext>
            </a:extLst>
          </p:cNvPr>
          <p:cNvSpPr>
            <a:spLocks noGrp="1"/>
          </p:cNvSpPr>
          <p:nvPr>
            <p:ph type="title"/>
          </p:nvPr>
        </p:nvSpPr>
        <p:spPr>
          <a:xfrm>
            <a:off x="91438" y="116069"/>
            <a:ext cx="7680961" cy="994172"/>
          </a:xfrm>
        </p:spPr>
        <p:txBody>
          <a:bodyPr>
            <a:normAutofit/>
          </a:bodyPr>
          <a:lstStyle/>
          <a:p>
            <a:r>
              <a:rPr lang="en-US" sz="32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耶稣要门徒们舍己</a:t>
            </a:r>
            <a:r>
              <a:rPr lang="zh-CN" alt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en-US" sz="32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被起十字架来跟随祂</a:t>
            </a:r>
            <a:endParaRPr 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91439" y="2147568"/>
            <a:ext cx="6506589" cy="3351532"/>
          </a:xfrm>
        </p:spPr>
        <p:txBody>
          <a:bodyPr anchor="ctr">
            <a:noAutofit/>
          </a:bodyPr>
          <a:lstStyle/>
          <a:p>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(34)</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於是叫眾人和門徒來，對他們說：若有人要跟從我，就當捨己，背起他的十字架來跟從我。</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”He</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called</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the</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multitude</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to</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himself</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with</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his</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disciples,</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and</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said</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to</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them</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‘Whoever</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wants</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to</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come</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after</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me,</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let</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him</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deny</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himself,</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and</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take</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up</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his</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cross,</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and</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follow</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me.’”</a:t>
            </a:r>
          </a:p>
          <a:p>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舍己，</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Deny</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2400" dirty="0">
                <a:latin typeface="Arial Unicode MS" panose="020B0604020202020204" pitchFamily="34" charset="-128"/>
                <a:ea typeface="Arial Unicode MS" panose="020B0604020202020204" pitchFamily="34" charset="-128"/>
                <a:cs typeface="Arial Unicode MS" panose="020B0604020202020204" pitchFamily="34" charset="-128"/>
              </a:rPr>
              <a:t>himself:</a:t>
            </a:r>
            <a:r>
              <a:rPr lang="zh-CN" altLang="en-US" sz="2400" dirty="0">
                <a:latin typeface="Arial Unicode MS" panose="020B0604020202020204" pitchFamily="34" charset="-128"/>
                <a:ea typeface="Arial Unicode MS" panose="020B0604020202020204" pitchFamily="34" charset="-128"/>
                <a:cs typeface="Arial Unicode MS" panose="020B0604020202020204" pitchFamily="34" charset="-128"/>
              </a:rPr>
              <a:t> 为主舍弃自己，甘愿与主一同受苦，走上十字架的道路。</a:t>
            </a:r>
            <a:endParaRPr lang="en-US" altLang="zh-Hans" sz="24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altLang="zh-Hans" dirty="0">
                <a:latin typeface="Arial Unicode MS" panose="020B0604020202020204" pitchFamily="34" charset="-128"/>
                <a:ea typeface="Arial Unicode MS" panose="020B0604020202020204" pitchFamily="34" charset="-128"/>
                <a:cs typeface="Arial Unicode MS" panose="020B0604020202020204" pitchFamily="34" charset="-128"/>
              </a:rPr>
              <a:t>“</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凡不背着自己十字架跟从我的，也不能作我的门徒。</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（路</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14:27</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“Those</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who</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do</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not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carry</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their</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own</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cross</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and</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come</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after</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me</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cannot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be</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my</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disciples.”(Luke14:27)</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2F42EC6C-D1DF-044C-B03B-5C53A3E92C1F}"/>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63296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3C5A-18BB-5442-B85D-88EBC670C651}"/>
              </a:ext>
            </a:extLst>
          </p:cNvPr>
          <p:cNvSpPr>
            <a:spLocks noGrp="1"/>
          </p:cNvSpPr>
          <p:nvPr>
            <p:ph type="title"/>
          </p:nvPr>
        </p:nvSpPr>
        <p:spPr>
          <a:xfrm>
            <a:off x="148590" y="184649"/>
            <a:ext cx="7326630" cy="994172"/>
          </a:xfrm>
        </p:spPr>
        <p:txBody>
          <a:bodyPr>
            <a:noAutofit/>
          </a:bodyPr>
          <a:lstStyle/>
          <a:p>
            <a:r>
              <a:rPr lang="en-US" sz="36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第一</a:t>
            </a:r>
            <a:r>
              <a:rPr lang="zh-CN" alt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，忠心的门徒要为主受苦舍命</a:t>
            </a:r>
            <a:endParaRPr 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55260" y="2559048"/>
            <a:ext cx="6212216" cy="3351532"/>
          </a:xfrm>
        </p:spPr>
        <p:txBody>
          <a:bodyPr anchor="ctr">
            <a:noAutofit/>
          </a:bodyPr>
          <a:lstStyle/>
          <a:p>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(35)</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sz="3200">
                <a:latin typeface="Arial Unicode MS" panose="020B0604020202020204" pitchFamily="34" charset="-128"/>
                <a:ea typeface="Arial Unicode MS" panose="020B0604020202020204" pitchFamily="34" charset="-128"/>
                <a:cs typeface="Arial Unicode MS" panose="020B0604020202020204" pitchFamily="34" charset="-128"/>
              </a:rPr>
              <a:t>因為，凡要救自己生命的，必喪掉生命；凡為我和福音喪掉生命的，必救了生命。</a:t>
            </a:r>
            <a:endParaRPr lang="en-US" altLang="ja-JP"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从为主舍己到为主舍命，因为十字架道路的终点乃是舍命与牺牲。</a:t>
            </a:r>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当我们背着十字架跟随主走时是一种的受苦与舍己。</a:t>
            </a:r>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当我们与主同钉十字架时，那是一种舍命。</a:t>
            </a:r>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ja-JP" altLang="en-US" sz="3200">
                <a:latin typeface="Arial Unicode MS" panose="020B0604020202020204" pitchFamily="34" charset="-128"/>
                <a:ea typeface="Arial Unicode MS" panose="020B0604020202020204" pitchFamily="34" charset="-128"/>
                <a:cs typeface="Arial Unicode MS" panose="020B0604020202020204" pitchFamily="34" charset="-128"/>
              </a:rPr>
              <a:t>凡要救自己生命的，必喪掉生命；凡為我和福音喪掉生命的，必救了生命</a:t>
            </a:r>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AE06E50C-E9FF-7548-ABA3-371EFC6B41E2}"/>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11825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3C5A-18BB-5442-B85D-88EBC670C651}"/>
              </a:ext>
            </a:extLst>
          </p:cNvPr>
          <p:cNvSpPr>
            <a:spLocks noGrp="1"/>
          </p:cNvSpPr>
          <p:nvPr>
            <p:ph type="title"/>
          </p:nvPr>
        </p:nvSpPr>
        <p:spPr>
          <a:xfrm>
            <a:off x="263288" y="184649"/>
            <a:ext cx="6686550" cy="994172"/>
          </a:xfrm>
        </p:spPr>
        <p:txBody>
          <a:bodyPr>
            <a:normAutofit/>
          </a:bodyPr>
          <a:lstStyle/>
          <a:p>
            <a:r>
              <a:rPr lang="en-US" sz="32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第一</a:t>
            </a:r>
            <a:r>
              <a:rPr lang="zh-CN" alt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，忠心的门徒要为主受苦舍命</a:t>
            </a:r>
            <a:endParaRPr 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95461" y="2720310"/>
            <a:ext cx="6246506" cy="3351532"/>
          </a:xfrm>
        </p:spPr>
        <p:txBody>
          <a:bodyPr anchor="ctr">
            <a:noAutofit/>
          </a:bodyPr>
          <a:lstStyle/>
          <a:p>
            <a:pPr marL="457200" indent="-457200">
              <a:buFont typeface="Arial" panose="020B0604020202020204" pitchFamily="34" charset="0"/>
              <a:buChar char="•"/>
            </a:pP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作主的门徒要预备为主“受苦”。</a:t>
            </a:r>
            <a:endPar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indent="-457200">
              <a:buFont typeface="Arial" panose="020B0604020202020204" pitchFamily="34" charset="0"/>
              <a:buChar char="•"/>
            </a:pP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主耶稣对每个人都有其不同的计划与旨意，所有的旨意都是透过受苦来达到的</a:t>
            </a:r>
            <a:r>
              <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rPr>
              <a:t>.</a:t>
            </a:r>
          </a:p>
          <a:p>
            <a:pPr marL="457200" indent="-457200">
              <a:buFont typeface="Arial" panose="020B0604020202020204" pitchFamily="34" charset="0"/>
              <a:buChar char="•"/>
            </a:pP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“因为你们蒙恩，不但得以信服基督，并要为祂受苦。</a:t>
            </a:r>
            <a:r>
              <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（腓</a:t>
            </a:r>
            <a:r>
              <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rPr>
              <a:t>1:29</a:t>
            </a: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rPr>
              <a:t>“Because it has been granted to you on behalf of Christ, not only to believe in him, but also to suffer on his behalf.” (Philippians 5:10)</a:t>
            </a:r>
          </a:p>
          <a:p>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4B84E82D-BAFF-CB42-95AC-CFB0193FA692}"/>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4152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0" y="2147568"/>
            <a:ext cx="6360807" cy="3351532"/>
          </a:xfrm>
        </p:spPr>
        <p:txBody>
          <a:bodyPr anchor="ctr">
            <a:noAutofit/>
          </a:bodyPr>
          <a:lstStyle/>
          <a:p>
            <a:pPr marL="457200" indent="-457200">
              <a:buFont typeface="Arial" panose="020B0604020202020204" pitchFamily="34" charset="0"/>
              <a:buChar char="•"/>
            </a:pP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保罗也对提摩太说：“你要和我同受苦难，好像基督耶稣的精兵。” （提后</a:t>
            </a:r>
            <a:r>
              <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rPr>
              <a:t>2:3</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indent="-457200">
              <a:buFont typeface="Arial" panose="020B0604020202020204" pitchFamily="34" charset="0"/>
              <a:buChar char="•"/>
            </a:pP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彼得也对那些为主受苦的教会与基督徒们说：“那赐诸般恩典的上帝，曾在基督里召你们、得享祂永远的荣耀，等你们暂受苦难之后，必要亲自成全你们、坚固你们、赐力量给你们。”（彼前</a:t>
            </a:r>
            <a:r>
              <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rPr>
              <a:t>5:10</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indent="-457200">
              <a:buFont typeface="Arial" panose="020B0604020202020204" pitchFamily="34" charset="0"/>
              <a:buChar char="•"/>
            </a:pP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我们要舍己，天天背起自己的十字架来跟从主。（路</a:t>
            </a:r>
            <a:r>
              <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rPr>
              <a:t>9:23</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舍己”就是“放弃自己的主权，把主权交在基督的手里”。这是最保障、最丰盛、最荣耀的人生。</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4" descr="580+ Jesus Carrying Cross Stock Photos, Pictures &amp; Royalty-Free Images -  iStock | Jesus christ, Jesus' crucifixion, Via dolorosa">
            <a:extLst>
              <a:ext uri="{FF2B5EF4-FFF2-40B4-BE49-F238E27FC236}">
                <a16:creationId xmlns:a16="http://schemas.microsoft.com/office/drawing/2014/main" id="{99AFA889-0890-134D-B859-B9D78542AB74}"/>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13" name="Title 1">
            <a:extLst>
              <a:ext uri="{FF2B5EF4-FFF2-40B4-BE49-F238E27FC236}">
                <a16:creationId xmlns:a16="http://schemas.microsoft.com/office/drawing/2014/main" id="{D1E94B9E-6C4A-254C-9131-51FF6E346DD4}"/>
              </a:ext>
            </a:extLst>
          </p:cNvPr>
          <p:cNvSpPr>
            <a:spLocks noGrp="1"/>
          </p:cNvSpPr>
          <p:nvPr>
            <p:ph type="title"/>
          </p:nvPr>
        </p:nvSpPr>
        <p:spPr>
          <a:xfrm>
            <a:off x="263288" y="184649"/>
            <a:ext cx="6686550" cy="994172"/>
          </a:xfrm>
        </p:spPr>
        <p:txBody>
          <a:bodyPr>
            <a:normAutofit/>
          </a:bodyPr>
          <a:lstStyle/>
          <a:p>
            <a:r>
              <a:rPr lang="en-US" sz="32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第一</a:t>
            </a:r>
            <a:r>
              <a:rPr lang="zh-CN" alt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，忠心的门徒要为主受苦舍命</a:t>
            </a:r>
            <a:endParaRPr 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982215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3C5A-18BB-5442-B85D-88EBC670C651}"/>
              </a:ext>
            </a:extLst>
          </p:cNvPr>
          <p:cNvSpPr>
            <a:spLocks noGrp="1"/>
          </p:cNvSpPr>
          <p:nvPr>
            <p:ph type="title"/>
          </p:nvPr>
        </p:nvSpPr>
        <p:spPr>
          <a:xfrm>
            <a:off x="395122" y="222066"/>
            <a:ext cx="5605629" cy="680904"/>
          </a:xfrm>
        </p:spPr>
        <p:txBody>
          <a:bodyPr>
            <a:normAutofit/>
          </a:bodyPr>
          <a:lstStyle/>
          <a:p>
            <a:r>
              <a:rPr lang="en-US" sz="32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第二</a:t>
            </a:r>
            <a:r>
              <a:rPr lang="zh-CN" alt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，忠心的门徒要为主而活</a:t>
            </a:r>
            <a:endParaRPr 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43830" y="2461923"/>
            <a:ext cx="6223646" cy="3351532"/>
          </a:xfrm>
        </p:spPr>
        <p:txBody>
          <a:bodyPr anchor="ctr">
            <a:noAutofit/>
          </a:bodyPr>
          <a:lstStyle/>
          <a:p>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(36)</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人就是賺得全世界，賠上自己的生命，有什麼益處呢？</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(37)</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人還能拿什麼換生命呢？</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人到我这里来，若不爱我胜过爱（爱我胜过爱：原文是恨）自己的父母、妻子、儿女、弟兄、姊妹，和自己的性命，就不能作我的门徒。</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Hans" altLang="en-US" dirty="0">
                <a:latin typeface="Arial Unicode MS" panose="020B0604020202020204" pitchFamily="34" charset="-128"/>
                <a:ea typeface="Arial Unicode MS" panose="020B0604020202020204" pitchFamily="34" charset="-128"/>
                <a:cs typeface="Arial Unicode MS" panose="020B0604020202020204" pitchFamily="34" charset="-128"/>
              </a:rPr>
              <a:t>（路</a:t>
            </a:r>
            <a:r>
              <a:rPr lang="en-US" altLang="zh-Hans" dirty="0">
                <a:latin typeface="Arial Unicode MS" panose="020B0604020202020204" pitchFamily="34" charset="-128"/>
                <a:ea typeface="Arial Unicode MS" panose="020B0604020202020204" pitchFamily="34" charset="-128"/>
                <a:cs typeface="Arial Unicode MS" panose="020B0604020202020204" pitchFamily="34" charset="-128"/>
              </a:rPr>
              <a:t>1</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4:</a:t>
            </a:r>
            <a:r>
              <a:rPr lang="en-US" altLang="zh-Hans" dirty="0">
                <a:latin typeface="Arial Unicode MS" panose="020B0604020202020204" pitchFamily="34" charset="-128"/>
                <a:ea typeface="Arial Unicode MS" panose="020B0604020202020204" pitchFamily="34" charset="-128"/>
                <a:cs typeface="Arial Unicode MS" panose="020B0604020202020204" pitchFamily="34" charset="-128"/>
              </a:rPr>
              <a:t>26</a:t>
            </a:r>
            <a:r>
              <a:rPr lang="zh-Hans" altLang="en-US"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altLang="zh-Hans"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亚兰文没有“比较级”文法，所以用“恨”字，意思是“胜过”。</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There is no comparative word in Aramaic language. </a:t>
            </a:r>
          </a:p>
          <a:p>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4AC6EDEA-5AEA-364D-9E69-691AF216DB5D}"/>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7464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02871" y="2147568"/>
            <a:ext cx="6257936" cy="4093212"/>
          </a:xfrm>
        </p:spPr>
        <p:txBody>
          <a:bodyPr anchor="ctr">
            <a:noAutofit/>
          </a:bodyPr>
          <a:lstStyle/>
          <a:p>
            <a:pPr marL="342900" indent="-342900"/>
            <a:r>
              <a:rPr lang="ja-JP" altLang="en-US" sz="3200">
                <a:latin typeface="Arial Unicode MS" panose="020B0604020202020204" pitchFamily="34" charset="-128"/>
                <a:ea typeface="Arial Unicode MS" panose="020B0604020202020204" pitchFamily="34" charset="-128"/>
                <a:cs typeface="Arial Unicode MS" panose="020B0604020202020204" pitchFamily="34" charset="-128"/>
              </a:rPr>
              <a:t>耶稣不是叫我们不要爱自己的父母、妻子、儿女、弟兄、姐妹，乃是叫我们要爱主多些。</a:t>
            </a:r>
            <a:endParaRPr lang="en-US" altLang="ja-JP"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基督必须在我们的生命中居首位，因为我们是属于他的。</a:t>
            </a:r>
            <a:endPar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342900" indent="-342900"/>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我们的主是一个善良的主人，当我们爱祂时，祂比我们更爱我们的家人，祂也必赐福于我们的家人。</a:t>
            </a:r>
            <a:endParaRPr lang="en-US"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2" name="Rectangle 11">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4" descr="580+ Jesus Carrying Cross Stock Photos, Pictures &amp; Royalty-Free Images -  iStock | Jesus christ, Jesus' crucifixion, Via dolorosa">
            <a:extLst>
              <a:ext uri="{FF2B5EF4-FFF2-40B4-BE49-F238E27FC236}">
                <a16:creationId xmlns:a16="http://schemas.microsoft.com/office/drawing/2014/main" id="{37D13F51-1C10-F44B-8B26-D5F9AEE5B2D2}"/>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13" name="Title 1">
            <a:extLst>
              <a:ext uri="{FF2B5EF4-FFF2-40B4-BE49-F238E27FC236}">
                <a16:creationId xmlns:a16="http://schemas.microsoft.com/office/drawing/2014/main" id="{79070EC9-94C1-644D-AF1A-387D35151864}"/>
              </a:ext>
            </a:extLst>
          </p:cNvPr>
          <p:cNvSpPr>
            <a:spLocks noGrp="1"/>
          </p:cNvSpPr>
          <p:nvPr>
            <p:ph type="title"/>
          </p:nvPr>
        </p:nvSpPr>
        <p:spPr>
          <a:xfrm>
            <a:off x="395122" y="222066"/>
            <a:ext cx="5605629" cy="680904"/>
          </a:xfrm>
        </p:spPr>
        <p:txBody>
          <a:bodyPr>
            <a:normAutofit/>
          </a:bodyPr>
          <a:lstStyle/>
          <a:p>
            <a:r>
              <a:rPr lang="en-US" sz="32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第二</a:t>
            </a:r>
            <a:r>
              <a:rPr lang="zh-CN" alt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，忠心的门徒要为主而活</a:t>
            </a:r>
            <a:endParaRPr 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1564472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0" y="2174761"/>
            <a:ext cx="6598028" cy="3351532"/>
          </a:xfrm>
        </p:spPr>
        <p:txBody>
          <a:bodyPr anchor="ctr">
            <a:noAutofit/>
          </a:bodyPr>
          <a:lstStyle/>
          <a:p>
            <a:pPr marL="457200" indent="-457200">
              <a:buFont typeface="Arial" panose="020B0604020202020204" pitchFamily="34" charset="0"/>
              <a:buChar char="•"/>
            </a:pPr>
            <a:r>
              <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rPr>
              <a:t>“</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我已经与基督同钉十字架，现在活着的不再是我，乃是基督在我里面活着；并且我如今在肉身活着，是因信神的儿子而活；他是爱我，为我舍己。</a:t>
            </a:r>
            <a:r>
              <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Hans" altLang="en-US" dirty="0">
                <a:latin typeface="Arial Unicode MS" panose="020B0604020202020204" pitchFamily="34" charset="-128"/>
                <a:ea typeface="Arial Unicode MS" panose="020B0604020202020204" pitchFamily="34" charset="-128"/>
                <a:cs typeface="Arial Unicode MS" panose="020B0604020202020204" pitchFamily="34" charset="-128"/>
              </a:rPr>
              <a:t>（加</a:t>
            </a:r>
            <a:r>
              <a:rPr lang="en-US" altLang="zh-Hans" dirty="0">
                <a:latin typeface="Arial Unicode MS" panose="020B0604020202020204" pitchFamily="34" charset="-128"/>
                <a:ea typeface="Arial Unicode MS" panose="020B0604020202020204" pitchFamily="34" charset="-128"/>
                <a:cs typeface="Arial Unicode MS" panose="020B0604020202020204" pitchFamily="34" charset="-128"/>
              </a:rPr>
              <a:t>2:20</a:t>
            </a:r>
            <a:r>
              <a:rPr lang="zh-Hans" altLang="en-US"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altLang="zh-Hans"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indent="-457200">
              <a:buFont typeface="Arial" panose="020B0604020202020204" pitchFamily="34" charset="0"/>
              <a:buChar char="•"/>
            </a:pPr>
            <a:r>
              <a:rPr lang="zh-Hans" altLang="en-US" dirty="0">
                <a:latin typeface="Arial Unicode MS" panose="020B0604020202020204" pitchFamily="34" charset="-128"/>
                <a:ea typeface="Arial Unicode MS" panose="020B0604020202020204" pitchFamily="34" charset="-128"/>
                <a:cs typeface="Arial Unicode MS" panose="020B0604020202020204" pitchFamily="34" charset="-128"/>
              </a:rPr>
              <a:t>你不要为自己活，你不知道明天如何？你不要为世界活，这个世界会成为过去。你不要为爱情活，爱情会让你失望。你不要为名誉地位活，它们只是昙花一现。你不要为国家而活，人的国度是败坏的。你不要为科技而活，科技是很有限的，特别是当天灾来临时以及停电时。你要为主而活，主耶稣是人类唯一的救主，人类唯一的希望，祂要把永生赐给所有相信祂的人。</a:t>
            </a:r>
            <a:endParaRPr lang="en-US" altLang="zh-Han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3" name="Rectangle 12">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Oval 14">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Picture 4" descr="580+ Jesus Carrying Cross Stock Photos, Pictures &amp; Royalty-Free Images -  iStock | Jesus christ, Jesus' crucifixion, Via dolorosa">
            <a:extLst>
              <a:ext uri="{FF2B5EF4-FFF2-40B4-BE49-F238E27FC236}">
                <a16:creationId xmlns:a16="http://schemas.microsoft.com/office/drawing/2014/main" id="{367BB2C5-9DCE-C242-8ED7-1D753137AD84}"/>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14" name="Title 1">
            <a:extLst>
              <a:ext uri="{FF2B5EF4-FFF2-40B4-BE49-F238E27FC236}">
                <a16:creationId xmlns:a16="http://schemas.microsoft.com/office/drawing/2014/main" id="{F1A1FFB3-0278-AC42-973D-E12A939F8DFF}"/>
              </a:ext>
            </a:extLst>
          </p:cNvPr>
          <p:cNvSpPr>
            <a:spLocks noGrp="1"/>
          </p:cNvSpPr>
          <p:nvPr>
            <p:ph type="title"/>
          </p:nvPr>
        </p:nvSpPr>
        <p:spPr>
          <a:xfrm>
            <a:off x="395122" y="222066"/>
            <a:ext cx="5605629" cy="680904"/>
          </a:xfrm>
        </p:spPr>
        <p:txBody>
          <a:bodyPr>
            <a:normAutofit/>
          </a:bodyPr>
          <a:lstStyle/>
          <a:p>
            <a:r>
              <a:rPr lang="en-US" sz="32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第二</a:t>
            </a:r>
            <a:r>
              <a:rPr lang="zh-CN" alt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，忠心的门徒要为主而活</a:t>
            </a:r>
            <a:endParaRPr 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1550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3C5A-18BB-5442-B85D-88EBC670C651}"/>
              </a:ext>
            </a:extLst>
          </p:cNvPr>
          <p:cNvSpPr>
            <a:spLocks noGrp="1"/>
          </p:cNvSpPr>
          <p:nvPr>
            <p:ph type="title"/>
          </p:nvPr>
        </p:nvSpPr>
        <p:spPr>
          <a:xfrm>
            <a:off x="114300" y="25097"/>
            <a:ext cx="7555230" cy="994172"/>
          </a:xfrm>
        </p:spPr>
        <p:txBody>
          <a:bodyPr>
            <a:noAutofit/>
          </a:bodyPr>
          <a:lstStyle/>
          <a:p>
            <a:r>
              <a:rPr lang="en-US" sz="36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第三</a:t>
            </a:r>
            <a:r>
              <a:rPr lang="zh-CN" alt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，忠心门徒要不以主和福音为耻</a:t>
            </a:r>
            <a:endParaRPr 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14301" y="2147568"/>
            <a:ext cx="6246506" cy="3351532"/>
          </a:xfrm>
        </p:spPr>
        <p:txBody>
          <a:bodyPr anchor="ctr">
            <a:noAutofit/>
          </a:bodyPr>
          <a:lstStyle/>
          <a:p>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(38)</a:t>
            </a:r>
            <a:r>
              <a:rPr lang="ja-JP" altLang="en-US" sz="3200">
                <a:latin typeface="Arial Unicode MS" panose="020B0604020202020204" pitchFamily="34" charset="-128"/>
                <a:ea typeface="Arial Unicode MS" panose="020B0604020202020204" pitchFamily="34" charset="-128"/>
                <a:cs typeface="Arial Unicode MS" panose="020B0604020202020204" pitchFamily="34" charset="-128"/>
              </a:rPr>
              <a:t>凡在這淫亂罪惡的世代，把我和我的道當作可恥的，人子在他父的榮耀裡，同聖天使降臨的時候，也要把那人當作可恥的。</a:t>
            </a:r>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“For</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whoever</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will</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be</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ashamed</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of</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me</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and</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of</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my</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words</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in</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this</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adulterous</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and</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sinful</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generation,</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the</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Son</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of</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Man</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also</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will</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be</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ashamed</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of</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him,</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when</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he</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comes</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in</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the</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glory</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of</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his</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Father</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with</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the</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holy</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angels.”</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(8:38)</a:t>
            </a:r>
          </a:p>
          <a:p>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F81D0D40-7C94-D345-8FA0-8C886DD2C443}"/>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778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14301" y="2147568"/>
            <a:ext cx="6246506" cy="3351532"/>
          </a:xfrm>
        </p:spPr>
        <p:txBody>
          <a:bodyPr anchor="ctr">
            <a:noAutofit/>
          </a:bodyPr>
          <a:lstStyle/>
          <a:p>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我不以福音为耻。这福音本是上帝的大能，要救一切相信的、先是犹太人、后是希腊人。</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罗</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1:16)</a:t>
            </a:r>
          </a:p>
          <a:p>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无论是希腊人、化外人、聪明人、愚拙人、我都欠他们的债。</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罗</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1:14)</a:t>
            </a:r>
          </a:p>
          <a:p>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见到未信主的人，我们都应该要有一种“欠债要还债的感觉与迫切”。</a:t>
            </a:r>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F10FD03B-6163-3048-906E-4A28B6F8E4AF}"/>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10" name="Title 1">
            <a:extLst>
              <a:ext uri="{FF2B5EF4-FFF2-40B4-BE49-F238E27FC236}">
                <a16:creationId xmlns:a16="http://schemas.microsoft.com/office/drawing/2014/main" id="{F8C4C18D-3D70-554C-8CCA-535D6E3A01ED}"/>
              </a:ext>
            </a:extLst>
          </p:cNvPr>
          <p:cNvSpPr>
            <a:spLocks noGrp="1"/>
          </p:cNvSpPr>
          <p:nvPr>
            <p:ph type="title"/>
          </p:nvPr>
        </p:nvSpPr>
        <p:spPr>
          <a:xfrm>
            <a:off x="114300" y="25097"/>
            <a:ext cx="7555230" cy="994172"/>
          </a:xfrm>
        </p:spPr>
        <p:txBody>
          <a:bodyPr>
            <a:noAutofit/>
          </a:bodyPr>
          <a:lstStyle/>
          <a:p>
            <a:r>
              <a:rPr lang="en-US" sz="36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第三</a:t>
            </a:r>
            <a:r>
              <a:rPr lang="zh-CN" alt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，忠心门徒要不以主和福音为耻</a:t>
            </a:r>
            <a:endParaRPr 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228370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14300" y="2147568"/>
            <a:ext cx="6483727" cy="3351532"/>
          </a:xfrm>
        </p:spPr>
        <p:txBody>
          <a:bodyPr anchor="ctr">
            <a:noAutofit/>
          </a:bodyPr>
          <a:lstStyle/>
          <a:p>
            <a:pPr marL="457200" indent="-457200">
              <a:buFont typeface="Arial" panose="020B0604020202020204" pitchFamily="34" charset="0"/>
              <a:buChar char="•"/>
            </a:pP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主的门徒必须要遵守主的大使命：去使万民作主的门徒</a:t>
            </a:r>
            <a:endPar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indent="-457200">
              <a:buFont typeface="Arial" panose="020B0604020202020204" pitchFamily="34" charset="0"/>
              <a:buChar char="•"/>
            </a:pP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我们要不断的生产新的门徒，不要成为一个不孕的门徒。</a:t>
            </a:r>
            <a:endPar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indent="-457200" algn="l">
              <a:buFont typeface="Arial" panose="020B0604020202020204" pitchFamily="34" charset="0"/>
              <a:buChar char="•"/>
            </a:pP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这个世界我们没有一样物质的东西能够带到天堂去，只有你所抢救的灵魂却能带进永恒的天堂。</a:t>
            </a:r>
            <a:endPar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marL="457200" indent="-457200" algn="l">
              <a:buFont typeface="Arial" panose="020B0604020202020204" pitchFamily="34" charset="0"/>
              <a:buChar char="•"/>
            </a:pP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你知道吗？这世界每秒钟生</a:t>
            </a:r>
            <a:r>
              <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rPr>
              <a:t>4.3</a:t>
            </a: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人，死亡</a:t>
            </a:r>
            <a:r>
              <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rPr>
              <a:t>1.7</a:t>
            </a: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人；一天大约有</a:t>
            </a:r>
            <a:r>
              <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rPr>
              <a:t>371,520</a:t>
            </a: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个婴孩出生，而死亡人数是</a:t>
            </a:r>
            <a:r>
              <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rPr>
              <a:t>146,880</a:t>
            </a:r>
            <a:r>
              <a:rPr lang="zh-Hans"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人。其中有多少人是已经得救可以到天堂去呢？</a:t>
            </a:r>
            <a:endParaRPr lang="en-US" altLang="zh-Hans" sz="3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20D969AF-B946-6941-8F4C-916B0BD4E293}"/>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10" name="Title 1">
            <a:extLst>
              <a:ext uri="{FF2B5EF4-FFF2-40B4-BE49-F238E27FC236}">
                <a16:creationId xmlns:a16="http://schemas.microsoft.com/office/drawing/2014/main" id="{D0171397-0D0B-3C43-AC03-23D0A3B3FF89}"/>
              </a:ext>
            </a:extLst>
          </p:cNvPr>
          <p:cNvSpPr>
            <a:spLocks noGrp="1"/>
          </p:cNvSpPr>
          <p:nvPr>
            <p:ph type="title"/>
          </p:nvPr>
        </p:nvSpPr>
        <p:spPr>
          <a:xfrm>
            <a:off x="114300" y="25097"/>
            <a:ext cx="7555230" cy="994172"/>
          </a:xfrm>
        </p:spPr>
        <p:txBody>
          <a:bodyPr>
            <a:noAutofit/>
          </a:bodyPr>
          <a:lstStyle/>
          <a:p>
            <a:r>
              <a:rPr lang="en-US" sz="36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第三</a:t>
            </a:r>
            <a:r>
              <a:rPr lang="zh-CN" alt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，忠心门徒要不以主和福音为耻</a:t>
            </a:r>
            <a:endParaRPr 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45191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8F4DCE-E68C-DB4B-8146-EE3E79FD3B1F}"/>
              </a:ext>
            </a:extLst>
          </p:cNvPr>
          <p:cNvSpPr>
            <a:spLocks noGrp="1"/>
          </p:cNvSpPr>
          <p:nvPr>
            <p:ph type="title"/>
          </p:nvPr>
        </p:nvSpPr>
        <p:spPr>
          <a:xfrm>
            <a:off x="429369" y="238539"/>
            <a:ext cx="8263890" cy="1434415"/>
          </a:xfrm>
        </p:spPr>
        <p:txBody>
          <a:bodyPr anchor="ctr">
            <a:normAutofit/>
          </a:bodyPr>
          <a:lstStyle/>
          <a:p>
            <a:pPr>
              <a:lnSpc>
                <a:spcPct val="100000"/>
              </a:lnSpc>
            </a:pPr>
            <a:r>
              <a:rPr lang="en-US" sz="4700" dirty="0">
                <a:latin typeface="Arial Unicode MS" panose="020B0604020202020204" pitchFamily="34" charset="-128"/>
                <a:ea typeface="Arial Unicode MS" panose="020B0604020202020204" pitchFamily="34" charset="-128"/>
                <a:cs typeface="Arial Unicode MS" panose="020B0604020202020204" pitchFamily="34" charset="-128"/>
              </a:rPr>
              <a:t>马可</a:t>
            </a:r>
            <a:r>
              <a:rPr lang="en-US" altLang="zh-CN" sz="4700" dirty="0">
                <a:latin typeface="Arial Unicode MS" panose="020B0604020202020204" pitchFamily="34" charset="-128"/>
                <a:ea typeface="Arial Unicode MS" panose="020B0604020202020204" pitchFamily="34" charset="-128"/>
                <a:cs typeface="Arial Unicode MS" panose="020B0604020202020204" pitchFamily="34" charset="-128"/>
              </a:rPr>
              <a:t>8:31-38</a:t>
            </a:r>
            <a:endParaRPr lang="en-US" sz="47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xmln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3F16D098-5336-2548-A76D-E84159390B81}"/>
              </a:ext>
            </a:extLst>
          </p:cNvPr>
          <p:cNvSpPr>
            <a:spLocks noGrp="1"/>
          </p:cNvSpPr>
          <p:nvPr>
            <p:ph idx="1"/>
          </p:nvPr>
        </p:nvSpPr>
        <p:spPr>
          <a:xfrm>
            <a:off x="210207" y="1721350"/>
            <a:ext cx="5402317" cy="4119172"/>
          </a:xfrm>
        </p:spPr>
        <p:txBody>
          <a:bodyPr anchor="t">
            <a:noAutofit/>
          </a:bodyPr>
          <a:lstStyle/>
          <a:p>
            <a:pPr marL="0" indent="0">
              <a:lnSpc>
                <a:spcPct val="100000"/>
              </a:lnSpc>
              <a:buNone/>
            </a:pP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(31)</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從此，他教訓他們說：人子必須受許多的苦，被長老、祭司長，和文士棄絕，並且被殺，過三天復活。</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(32)</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耶穌明明的說這話，彼得就拉著他，勸他。</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(33)</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耶穌轉過來，看著門徒，就責備彼得說：撒但，退我後邊去吧！因為你不體貼神的意思，只體貼人的意思。</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(34)</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於是叫眾人和門徒來，對他們說：若有人要跟從我，就當捨己，背起他的十字架來跟從我。</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6" name="Picture 2" descr="Way of the Cross for Those in Recovery | March 01, 2021 | Jesuit Retreat  Center | Retreats and Spiritual Programs | Cleveland, OH">
            <a:extLst>
              <a:ext uri="{FF2B5EF4-FFF2-40B4-BE49-F238E27FC236}">
                <a16:creationId xmlns:a16="http://schemas.microsoft.com/office/drawing/2014/main" id="{1E83F793-1A58-A94C-89BE-FDAF763ED87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302" r="16856" b="-1"/>
          <a:stretch/>
        </p:blipFill>
        <p:spPr bwMode="auto">
          <a:xfrm>
            <a:off x="5756743" y="2093976"/>
            <a:ext cx="2955798"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148661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45D37F4E-DDB4-456B-97E0-9937730A03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FA8F4DCE-E68C-DB4B-8146-EE3E79FD3B1F}"/>
              </a:ext>
            </a:extLst>
          </p:cNvPr>
          <p:cNvSpPr>
            <a:spLocks noGrp="1"/>
          </p:cNvSpPr>
          <p:nvPr>
            <p:ph type="title"/>
          </p:nvPr>
        </p:nvSpPr>
        <p:spPr>
          <a:xfrm>
            <a:off x="429369" y="238539"/>
            <a:ext cx="8263890" cy="1434415"/>
          </a:xfrm>
        </p:spPr>
        <p:txBody>
          <a:bodyPr anchor="ctr">
            <a:normAutofit/>
          </a:bodyPr>
          <a:lstStyle/>
          <a:p>
            <a:pPr>
              <a:lnSpc>
                <a:spcPct val="100000"/>
              </a:lnSpc>
            </a:pPr>
            <a:r>
              <a:rPr lang="en-US" sz="4700" dirty="0">
                <a:latin typeface="Arial Unicode MS" panose="020B0604020202020204" pitchFamily="34" charset="-128"/>
                <a:ea typeface="Arial Unicode MS" panose="020B0604020202020204" pitchFamily="34" charset="-128"/>
                <a:cs typeface="Arial Unicode MS" panose="020B0604020202020204" pitchFamily="34" charset="-128"/>
              </a:rPr>
              <a:t>马可</a:t>
            </a:r>
            <a:r>
              <a:rPr lang="en-US" altLang="zh-CN" sz="4700" dirty="0">
                <a:latin typeface="Arial Unicode MS" panose="020B0604020202020204" pitchFamily="34" charset="-128"/>
                <a:ea typeface="Arial Unicode MS" panose="020B0604020202020204" pitchFamily="34" charset="-128"/>
                <a:cs typeface="Arial Unicode MS" panose="020B0604020202020204" pitchFamily="34" charset="-128"/>
              </a:rPr>
              <a:t>8:31-38</a:t>
            </a:r>
            <a:endParaRPr lang="en-US" sz="47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3" name="sketchy line">
            <a:extLst>
              <a:ext uri="{FF2B5EF4-FFF2-40B4-BE49-F238E27FC236}">
                <a16:creationId xmlns:a16="http://schemas.microsoft.com/office/drawing/2014/main" id="{B2DD41CD-8F47-4F56-AD12-4E2FF769698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9369" y="1681544"/>
            <a:ext cx="8229600" cy="18288"/>
          </a:xfrm>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 name="connsiteX0" fmla="*/ 0 w 8229600"/>
              <a:gd name="connsiteY0" fmla="*/ 0 h 18288"/>
              <a:gd name="connsiteX1" fmla="*/ 521208 w 8229600"/>
              <a:gd name="connsiteY1" fmla="*/ 0 h 18288"/>
              <a:gd name="connsiteX2" fmla="*/ 960120 w 8229600"/>
              <a:gd name="connsiteY2" fmla="*/ 0 h 18288"/>
              <a:gd name="connsiteX3" fmla="*/ 1481328 w 8229600"/>
              <a:gd name="connsiteY3" fmla="*/ 0 h 18288"/>
              <a:gd name="connsiteX4" fmla="*/ 2167128 w 8229600"/>
              <a:gd name="connsiteY4" fmla="*/ 0 h 18288"/>
              <a:gd name="connsiteX5" fmla="*/ 2935224 w 8229600"/>
              <a:gd name="connsiteY5" fmla="*/ 0 h 18288"/>
              <a:gd name="connsiteX6" fmla="*/ 3785616 w 8229600"/>
              <a:gd name="connsiteY6" fmla="*/ 0 h 18288"/>
              <a:gd name="connsiteX7" fmla="*/ 4636008 w 8229600"/>
              <a:gd name="connsiteY7" fmla="*/ 0 h 18288"/>
              <a:gd name="connsiteX8" fmla="*/ 5239512 w 8229600"/>
              <a:gd name="connsiteY8" fmla="*/ 0 h 18288"/>
              <a:gd name="connsiteX9" fmla="*/ 6007608 w 8229600"/>
              <a:gd name="connsiteY9" fmla="*/ 0 h 18288"/>
              <a:gd name="connsiteX10" fmla="*/ 6693408 w 8229600"/>
              <a:gd name="connsiteY10" fmla="*/ 0 h 18288"/>
              <a:gd name="connsiteX11" fmla="*/ 7296912 w 8229600"/>
              <a:gd name="connsiteY11" fmla="*/ 0 h 18288"/>
              <a:gd name="connsiteX12" fmla="*/ 8229600 w 8229600"/>
              <a:gd name="connsiteY12" fmla="*/ 0 h 18288"/>
              <a:gd name="connsiteX13" fmla="*/ 8229600 w 8229600"/>
              <a:gd name="connsiteY13" fmla="*/ 18288 h 18288"/>
              <a:gd name="connsiteX14" fmla="*/ 7626096 w 8229600"/>
              <a:gd name="connsiteY14" fmla="*/ 18288 h 18288"/>
              <a:gd name="connsiteX15" fmla="*/ 7022592 w 8229600"/>
              <a:gd name="connsiteY15" fmla="*/ 18288 h 18288"/>
              <a:gd name="connsiteX16" fmla="*/ 6172200 w 8229600"/>
              <a:gd name="connsiteY16" fmla="*/ 18288 h 18288"/>
              <a:gd name="connsiteX17" fmla="*/ 5650992 w 8229600"/>
              <a:gd name="connsiteY17" fmla="*/ 18288 h 18288"/>
              <a:gd name="connsiteX18" fmla="*/ 4882896 w 8229600"/>
              <a:gd name="connsiteY18" fmla="*/ 18288 h 18288"/>
              <a:gd name="connsiteX19" fmla="*/ 4443984 w 8229600"/>
              <a:gd name="connsiteY19" fmla="*/ 18288 h 18288"/>
              <a:gd name="connsiteX20" fmla="*/ 3758184 w 8229600"/>
              <a:gd name="connsiteY20" fmla="*/ 18288 h 18288"/>
              <a:gd name="connsiteX21" fmla="*/ 3236976 w 8229600"/>
              <a:gd name="connsiteY21" fmla="*/ 18288 h 18288"/>
              <a:gd name="connsiteX22" fmla="*/ 2386584 w 8229600"/>
              <a:gd name="connsiteY22" fmla="*/ 18288 h 18288"/>
              <a:gd name="connsiteX23" fmla="*/ 1947672 w 8229600"/>
              <a:gd name="connsiteY23" fmla="*/ 18288 h 18288"/>
              <a:gd name="connsiteX24" fmla="*/ 1261872 w 8229600"/>
              <a:gd name="connsiteY24" fmla="*/ 18288 h 18288"/>
              <a:gd name="connsiteX25" fmla="*/ 822960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15278" y="6969"/>
                  <a:pt x="340572" y="21894"/>
                  <a:pt x="521208" y="0"/>
                </a:cubicBezTo>
                <a:cubicBezTo>
                  <a:pt x="745939" y="29643"/>
                  <a:pt x="1127486" y="-40512"/>
                  <a:pt x="1371600" y="0"/>
                </a:cubicBezTo>
                <a:cubicBezTo>
                  <a:pt x="1567490" y="28416"/>
                  <a:pt x="1945702" y="13075"/>
                  <a:pt x="2221992" y="0"/>
                </a:cubicBezTo>
                <a:cubicBezTo>
                  <a:pt x="2446218" y="-17340"/>
                  <a:pt x="2853686" y="-7924"/>
                  <a:pt x="3072384" y="0"/>
                </a:cubicBezTo>
                <a:cubicBezTo>
                  <a:pt x="3286960" y="20656"/>
                  <a:pt x="3324417" y="20174"/>
                  <a:pt x="3511296" y="0"/>
                </a:cubicBezTo>
                <a:cubicBezTo>
                  <a:pt x="3710690" y="-39182"/>
                  <a:pt x="3945457" y="-64074"/>
                  <a:pt x="4114800" y="0"/>
                </a:cubicBezTo>
                <a:cubicBezTo>
                  <a:pt x="4336079" y="28138"/>
                  <a:pt x="4420759" y="12117"/>
                  <a:pt x="4553712" y="0"/>
                </a:cubicBezTo>
                <a:cubicBezTo>
                  <a:pt x="4688252" y="-2224"/>
                  <a:pt x="5047430" y="19664"/>
                  <a:pt x="5239512" y="0"/>
                </a:cubicBezTo>
                <a:cubicBezTo>
                  <a:pt x="5424392" y="-49610"/>
                  <a:pt x="5708717" y="13540"/>
                  <a:pt x="5843016" y="0"/>
                </a:cubicBezTo>
                <a:cubicBezTo>
                  <a:pt x="6005788" y="32949"/>
                  <a:pt x="6198255" y="37080"/>
                  <a:pt x="6611112" y="0"/>
                </a:cubicBezTo>
                <a:cubicBezTo>
                  <a:pt x="6954152" y="635"/>
                  <a:pt x="7244390" y="18057"/>
                  <a:pt x="7461504" y="0"/>
                </a:cubicBezTo>
                <a:cubicBezTo>
                  <a:pt x="7693790" y="9882"/>
                  <a:pt x="7984486" y="17646"/>
                  <a:pt x="8229600" y="0"/>
                </a:cubicBezTo>
                <a:cubicBezTo>
                  <a:pt x="8228428" y="6016"/>
                  <a:pt x="8229853" y="9684"/>
                  <a:pt x="8229600" y="18288"/>
                </a:cubicBezTo>
                <a:cubicBezTo>
                  <a:pt x="7945777" y="19945"/>
                  <a:pt x="7812308" y="-8511"/>
                  <a:pt x="7461504" y="18288"/>
                </a:cubicBezTo>
                <a:cubicBezTo>
                  <a:pt x="7129391" y="53185"/>
                  <a:pt x="7087333" y="41906"/>
                  <a:pt x="6940296" y="18288"/>
                </a:cubicBezTo>
                <a:cubicBezTo>
                  <a:pt x="6810862" y="-23020"/>
                  <a:pt x="6701312" y="19361"/>
                  <a:pt x="6419088" y="18288"/>
                </a:cubicBezTo>
                <a:cubicBezTo>
                  <a:pt x="6152777" y="18855"/>
                  <a:pt x="5868611" y="48802"/>
                  <a:pt x="5650992" y="18288"/>
                </a:cubicBezTo>
                <a:cubicBezTo>
                  <a:pt x="5439747" y="15250"/>
                  <a:pt x="5334901" y="-1044"/>
                  <a:pt x="5129784" y="18288"/>
                </a:cubicBezTo>
                <a:cubicBezTo>
                  <a:pt x="4955906" y="40458"/>
                  <a:pt x="4793216" y="33888"/>
                  <a:pt x="4690872" y="18288"/>
                </a:cubicBezTo>
                <a:cubicBezTo>
                  <a:pt x="4552374" y="31087"/>
                  <a:pt x="4318742" y="6248"/>
                  <a:pt x="4087368" y="18288"/>
                </a:cubicBezTo>
                <a:cubicBezTo>
                  <a:pt x="3849418" y="32625"/>
                  <a:pt x="3751577" y="29688"/>
                  <a:pt x="3401568" y="18288"/>
                </a:cubicBezTo>
                <a:cubicBezTo>
                  <a:pt x="3067953" y="20409"/>
                  <a:pt x="3012425" y="26879"/>
                  <a:pt x="2798064" y="18288"/>
                </a:cubicBezTo>
                <a:cubicBezTo>
                  <a:pt x="2565154" y="16520"/>
                  <a:pt x="2426719" y="-31794"/>
                  <a:pt x="2276856" y="18288"/>
                </a:cubicBezTo>
                <a:cubicBezTo>
                  <a:pt x="2090980" y="4382"/>
                  <a:pt x="1702030" y="-8180"/>
                  <a:pt x="1426464" y="18288"/>
                </a:cubicBezTo>
                <a:cubicBezTo>
                  <a:pt x="1104481" y="69643"/>
                  <a:pt x="985013" y="-7690"/>
                  <a:pt x="740664" y="18288"/>
                </a:cubicBezTo>
                <a:cubicBezTo>
                  <a:pt x="507391" y="41643"/>
                  <a:pt x="191740" y="-11654"/>
                  <a:pt x="0" y="18288"/>
                </a:cubicBezTo>
                <a:cubicBezTo>
                  <a:pt x="714" y="9707"/>
                  <a:pt x="1025" y="3120"/>
                  <a:pt x="0" y="0"/>
                </a:cubicBezTo>
                <a:close/>
              </a:path>
              <a:path w="8229600" h="18288" stroke="0" extrusionOk="0">
                <a:moveTo>
                  <a:pt x="0" y="0"/>
                </a:moveTo>
                <a:cubicBezTo>
                  <a:pt x="270709" y="-27213"/>
                  <a:pt x="397128" y="23656"/>
                  <a:pt x="521208" y="0"/>
                </a:cubicBezTo>
                <a:cubicBezTo>
                  <a:pt x="631319" y="-5947"/>
                  <a:pt x="842157" y="28261"/>
                  <a:pt x="960120" y="0"/>
                </a:cubicBezTo>
                <a:cubicBezTo>
                  <a:pt x="1077930" y="6549"/>
                  <a:pt x="1318669" y="-15893"/>
                  <a:pt x="1481328" y="0"/>
                </a:cubicBezTo>
                <a:cubicBezTo>
                  <a:pt x="1659104" y="-21090"/>
                  <a:pt x="1870243" y="69945"/>
                  <a:pt x="2167128" y="0"/>
                </a:cubicBezTo>
                <a:cubicBezTo>
                  <a:pt x="2460684" y="-5519"/>
                  <a:pt x="2753885" y="-62993"/>
                  <a:pt x="2935224" y="0"/>
                </a:cubicBezTo>
                <a:cubicBezTo>
                  <a:pt x="3115119" y="56580"/>
                  <a:pt x="3535280" y="40687"/>
                  <a:pt x="3785616" y="0"/>
                </a:cubicBezTo>
                <a:cubicBezTo>
                  <a:pt x="4057881" y="25645"/>
                  <a:pt x="4308335" y="-2666"/>
                  <a:pt x="4636008" y="0"/>
                </a:cubicBezTo>
                <a:cubicBezTo>
                  <a:pt x="4987152" y="19805"/>
                  <a:pt x="5025979" y="14149"/>
                  <a:pt x="5239512" y="0"/>
                </a:cubicBezTo>
                <a:cubicBezTo>
                  <a:pt x="5437586" y="211"/>
                  <a:pt x="5752721" y="5618"/>
                  <a:pt x="6007608" y="0"/>
                </a:cubicBezTo>
                <a:cubicBezTo>
                  <a:pt x="6280137" y="-5132"/>
                  <a:pt x="6386079" y="-21510"/>
                  <a:pt x="6693408" y="0"/>
                </a:cubicBezTo>
                <a:cubicBezTo>
                  <a:pt x="6986580" y="4991"/>
                  <a:pt x="7015252" y="-18088"/>
                  <a:pt x="7296912" y="0"/>
                </a:cubicBezTo>
                <a:cubicBezTo>
                  <a:pt x="7569796" y="10390"/>
                  <a:pt x="7895472" y="71473"/>
                  <a:pt x="8229600" y="0"/>
                </a:cubicBezTo>
                <a:cubicBezTo>
                  <a:pt x="8230227" y="7450"/>
                  <a:pt x="8228885" y="11999"/>
                  <a:pt x="8229600" y="18288"/>
                </a:cubicBezTo>
                <a:cubicBezTo>
                  <a:pt x="8094333" y="-5252"/>
                  <a:pt x="7850928" y="37448"/>
                  <a:pt x="7626096" y="18288"/>
                </a:cubicBezTo>
                <a:cubicBezTo>
                  <a:pt x="7448378" y="-569"/>
                  <a:pt x="7315174" y="-1844"/>
                  <a:pt x="7022592" y="18288"/>
                </a:cubicBezTo>
                <a:cubicBezTo>
                  <a:pt x="6686163" y="50499"/>
                  <a:pt x="6352629" y="23510"/>
                  <a:pt x="6172200" y="18288"/>
                </a:cubicBezTo>
                <a:cubicBezTo>
                  <a:pt x="6015590" y="42345"/>
                  <a:pt x="5770309" y="21278"/>
                  <a:pt x="5650992" y="18288"/>
                </a:cubicBezTo>
                <a:cubicBezTo>
                  <a:pt x="5483975" y="12092"/>
                  <a:pt x="5165324" y="68948"/>
                  <a:pt x="4882896" y="18288"/>
                </a:cubicBezTo>
                <a:cubicBezTo>
                  <a:pt x="4568934" y="7053"/>
                  <a:pt x="4556334" y="27676"/>
                  <a:pt x="4443984" y="18288"/>
                </a:cubicBezTo>
                <a:cubicBezTo>
                  <a:pt x="4320775" y="10576"/>
                  <a:pt x="4034988" y="-3490"/>
                  <a:pt x="3758184" y="18288"/>
                </a:cubicBezTo>
                <a:cubicBezTo>
                  <a:pt x="3445155" y="-998"/>
                  <a:pt x="3367892" y="13824"/>
                  <a:pt x="3236976" y="18288"/>
                </a:cubicBezTo>
                <a:cubicBezTo>
                  <a:pt x="3093796" y="26408"/>
                  <a:pt x="2635824" y="24132"/>
                  <a:pt x="2386584" y="18288"/>
                </a:cubicBezTo>
                <a:cubicBezTo>
                  <a:pt x="2139815" y="-3297"/>
                  <a:pt x="2105958" y="25945"/>
                  <a:pt x="1947672" y="18288"/>
                </a:cubicBezTo>
                <a:cubicBezTo>
                  <a:pt x="1801011" y="-19911"/>
                  <a:pt x="1533636" y="14646"/>
                  <a:pt x="1261872" y="18288"/>
                </a:cubicBezTo>
                <a:cubicBezTo>
                  <a:pt x="989528" y="32227"/>
                  <a:pt x="1025848" y="14685"/>
                  <a:pt x="822960" y="18288"/>
                </a:cubicBezTo>
                <a:cubicBezTo>
                  <a:pt x="653456" y="20956"/>
                  <a:pt x="304027" y="8001"/>
                  <a:pt x="0" y="18288"/>
                </a:cubicBezTo>
                <a:cubicBezTo>
                  <a:pt x="-27" y="11611"/>
                  <a:pt x="-1713" y="5475"/>
                  <a:pt x="0" y="0"/>
                </a:cubicBezTo>
                <a:close/>
              </a:path>
              <a:path w="8229600" h="18288" fill="none" stroke="0" extrusionOk="0">
                <a:moveTo>
                  <a:pt x="0" y="0"/>
                </a:moveTo>
                <a:cubicBezTo>
                  <a:pt x="205130" y="6064"/>
                  <a:pt x="324007" y="6684"/>
                  <a:pt x="521208" y="0"/>
                </a:cubicBezTo>
                <a:cubicBezTo>
                  <a:pt x="695888" y="-14632"/>
                  <a:pt x="1101879" y="6017"/>
                  <a:pt x="1371600" y="0"/>
                </a:cubicBezTo>
                <a:cubicBezTo>
                  <a:pt x="1622968" y="4691"/>
                  <a:pt x="1936552" y="-7433"/>
                  <a:pt x="2221992" y="0"/>
                </a:cubicBezTo>
                <a:cubicBezTo>
                  <a:pt x="2498663" y="51226"/>
                  <a:pt x="2885875" y="-8757"/>
                  <a:pt x="3072384" y="0"/>
                </a:cubicBezTo>
                <a:cubicBezTo>
                  <a:pt x="3288944" y="24235"/>
                  <a:pt x="3331110" y="5443"/>
                  <a:pt x="3511296" y="0"/>
                </a:cubicBezTo>
                <a:cubicBezTo>
                  <a:pt x="3687973" y="-19690"/>
                  <a:pt x="3901025" y="-20092"/>
                  <a:pt x="4114800" y="0"/>
                </a:cubicBezTo>
                <a:cubicBezTo>
                  <a:pt x="4336102" y="32988"/>
                  <a:pt x="4416982" y="-5831"/>
                  <a:pt x="4553712" y="0"/>
                </a:cubicBezTo>
                <a:cubicBezTo>
                  <a:pt x="4674310" y="-5056"/>
                  <a:pt x="5080160" y="-12181"/>
                  <a:pt x="5239512" y="0"/>
                </a:cubicBezTo>
                <a:cubicBezTo>
                  <a:pt x="5419031" y="-38513"/>
                  <a:pt x="5691629" y="2226"/>
                  <a:pt x="5843016" y="0"/>
                </a:cubicBezTo>
                <a:cubicBezTo>
                  <a:pt x="5978317" y="-40553"/>
                  <a:pt x="6314754" y="9782"/>
                  <a:pt x="6611112" y="0"/>
                </a:cubicBezTo>
                <a:cubicBezTo>
                  <a:pt x="6973004" y="-17646"/>
                  <a:pt x="7175490" y="18489"/>
                  <a:pt x="7461504" y="0"/>
                </a:cubicBezTo>
                <a:cubicBezTo>
                  <a:pt x="7746737" y="-34159"/>
                  <a:pt x="7962178" y="39853"/>
                  <a:pt x="8229600" y="0"/>
                </a:cubicBezTo>
                <a:cubicBezTo>
                  <a:pt x="8228796" y="5852"/>
                  <a:pt x="8229698" y="10429"/>
                  <a:pt x="8229600" y="18288"/>
                </a:cubicBezTo>
                <a:cubicBezTo>
                  <a:pt x="7944174" y="-29104"/>
                  <a:pt x="7795646" y="-34405"/>
                  <a:pt x="7461504" y="18288"/>
                </a:cubicBezTo>
                <a:cubicBezTo>
                  <a:pt x="7129776" y="51087"/>
                  <a:pt x="7082769" y="31446"/>
                  <a:pt x="6940296" y="18288"/>
                </a:cubicBezTo>
                <a:cubicBezTo>
                  <a:pt x="6799665" y="-15875"/>
                  <a:pt x="6652769" y="31783"/>
                  <a:pt x="6419088" y="18288"/>
                </a:cubicBezTo>
                <a:cubicBezTo>
                  <a:pt x="6143970" y="52275"/>
                  <a:pt x="5863165" y="-16531"/>
                  <a:pt x="5650992" y="18288"/>
                </a:cubicBezTo>
                <a:cubicBezTo>
                  <a:pt x="5419172" y="40606"/>
                  <a:pt x="5309448" y="-405"/>
                  <a:pt x="5129784" y="18288"/>
                </a:cubicBezTo>
                <a:cubicBezTo>
                  <a:pt x="4947928" y="26023"/>
                  <a:pt x="4795021" y="5860"/>
                  <a:pt x="4690872" y="18288"/>
                </a:cubicBezTo>
                <a:cubicBezTo>
                  <a:pt x="4564358" y="-9579"/>
                  <a:pt x="4295485" y="-25280"/>
                  <a:pt x="4087368" y="18288"/>
                </a:cubicBezTo>
                <a:cubicBezTo>
                  <a:pt x="3871704" y="40406"/>
                  <a:pt x="3732927" y="-10898"/>
                  <a:pt x="3401568" y="18288"/>
                </a:cubicBezTo>
                <a:cubicBezTo>
                  <a:pt x="3075889" y="19660"/>
                  <a:pt x="3025898" y="44400"/>
                  <a:pt x="2798064" y="18288"/>
                </a:cubicBezTo>
                <a:cubicBezTo>
                  <a:pt x="2581856" y="-20869"/>
                  <a:pt x="2428311" y="-4900"/>
                  <a:pt x="2276856" y="18288"/>
                </a:cubicBezTo>
                <a:cubicBezTo>
                  <a:pt x="2098246" y="53283"/>
                  <a:pt x="1737531" y="55959"/>
                  <a:pt x="1426464" y="18288"/>
                </a:cubicBezTo>
                <a:cubicBezTo>
                  <a:pt x="1104708" y="26489"/>
                  <a:pt x="1006595" y="15928"/>
                  <a:pt x="740664" y="18288"/>
                </a:cubicBezTo>
                <a:cubicBezTo>
                  <a:pt x="480378" y="33084"/>
                  <a:pt x="202592" y="-12357"/>
                  <a:pt x="0" y="18288"/>
                </a:cubicBezTo>
                <a:cubicBezTo>
                  <a:pt x="888" y="9601"/>
                  <a:pt x="860" y="4150"/>
                  <a:pt x="0" y="0"/>
                </a:cubicBezTo>
                <a:close/>
              </a:path>
            </a:pathLst>
          </a:custGeom>
          <a:solidFill>
            <a:schemeClr val="accent2">
              <a:alpha val="75000"/>
            </a:schemeClr>
          </a:solidFill>
          <a:ln w="44450" cap="rnd">
            <a:solidFill>
              <a:schemeClr val="accent2">
                <a:alpha val="75000"/>
              </a:schemeClr>
            </a:solidFill>
            <a:round/>
            <a:extLst>
              <a:ext uri="{C807C97D-BFC1-408E-A445-0C87EB9F89A2}">
                <ask:lineSketchStyleProps xmlns:ask="http://schemas.microsoft.com/office/drawing/2018/sketchyshapes" xmlns="" sd="2727557108">
                  <a:custGeom>
                    <a:avLst/>
                    <a:gdLst>
                      <a:gd name="connsiteX0" fmla="*/ 0 w 8229600"/>
                      <a:gd name="connsiteY0" fmla="*/ 0 h 18288"/>
                      <a:gd name="connsiteX1" fmla="*/ 521208 w 8229600"/>
                      <a:gd name="connsiteY1" fmla="*/ 0 h 18288"/>
                      <a:gd name="connsiteX2" fmla="*/ 1371600 w 8229600"/>
                      <a:gd name="connsiteY2" fmla="*/ 0 h 18288"/>
                      <a:gd name="connsiteX3" fmla="*/ 2221992 w 8229600"/>
                      <a:gd name="connsiteY3" fmla="*/ 0 h 18288"/>
                      <a:gd name="connsiteX4" fmla="*/ 3072384 w 8229600"/>
                      <a:gd name="connsiteY4" fmla="*/ 0 h 18288"/>
                      <a:gd name="connsiteX5" fmla="*/ 3511296 w 8229600"/>
                      <a:gd name="connsiteY5" fmla="*/ 0 h 18288"/>
                      <a:gd name="connsiteX6" fmla="*/ 4114800 w 8229600"/>
                      <a:gd name="connsiteY6" fmla="*/ 0 h 18288"/>
                      <a:gd name="connsiteX7" fmla="*/ 4553712 w 8229600"/>
                      <a:gd name="connsiteY7" fmla="*/ 0 h 18288"/>
                      <a:gd name="connsiteX8" fmla="*/ 5239512 w 8229600"/>
                      <a:gd name="connsiteY8" fmla="*/ 0 h 18288"/>
                      <a:gd name="connsiteX9" fmla="*/ 5843016 w 8229600"/>
                      <a:gd name="connsiteY9" fmla="*/ 0 h 18288"/>
                      <a:gd name="connsiteX10" fmla="*/ 6611112 w 8229600"/>
                      <a:gd name="connsiteY10" fmla="*/ 0 h 18288"/>
                      <a:gd name="connsiteX11" fmla="*/ 7461504 w 8229600"/>
                      <a:gd name="connsiteY11" fmla="*/ 0 h 18288"/>
                      <a:gd name="connsiteX12" fmla="*/ 8229600 w 8229600"/>
                      <a:gd name="connsiteY12" fmla="*/ 0 h 18288"/>
                      <a:gd name="connsiteX13" fmla="*/ 8229600 w 8229600"/>
                      <a:gd name="connsiteY13" fmla="*/ 18288 h 18288"/>
                      <a:gd name="connsiteX14" fmla="*/ 7461504 w 8229600"/>
                      <a:gd name="connsiteY14" fmla="*/ 18288 h 18288"/>
                      <a:gd name="connsiteX15" fmla="*/ 6940296 w 8229600"/>
                      <a:gd name="connsiteY15" fmla="*/ 18288 h 18288"/>
                      <a:gd name="connsiteX16" fmla="*/ 6419088 w 8229600"/>
                      <a:gd name="connsiteY16" fmla="*/ 18288 h 18288"/>
                      <a:gd name="connsiteX17" fmla="*/ 5650992 w 8229600"/>
                      <a:gd name="connsiteY17" fmla="*/ 18288 h 18288"/>
                      <a:gd name="connsiteX18" fmla="*/ 5129784 w 8229600"/>
                      <a:gd name="connsiteY18" fmla="*/ 18288 h 18288"/>
                      <a:gd name="connsiteX19" fmla="*/ 4690872 w 8229600"/>
                      <a:gd name="connsiteY19" fmla="*/ 18288 h 18288"/>
                      <a:gd name="connsiteX20" fmla="*/ 4087368 w 8229600"/>
                      <a:gd name="connsiteY20" fmla="*/ 18288 h 18288"/>
                      <a:gd name="connsiteX21" fmla="*/ 3401568 w 8229600"/>
                      <a:gd name="connsiteY21" fmla="*/ 18288 h 18288"/>
                      <a:gd name="connsiteX22" fmla="*/ 2798064 w 8229600"/>
                      <a:gd name="connsiteY22" fmla="*/ 18288 h 18288"/>
                      <a:gd name="connsiteX23" fmla="*/ 2276856 w 8229600"/>
                      <a:gd name="connsiteY23" fmla="*/ 18288 h 18288"/>
                      <a:gd name="connsiteX24" fmla="*/ 1426464 w 8229600"/>
                      <a:gd name="connsiteY24" fmla="*/ 18288 h 18288"/>
                      <a:gd name="connsiteX25" fmla="*/ 740664 w 8229600"/>
                      <a:gd name="connsiteY25" fmla="*/ 18288 h 18288"/>
                      <a:gd name="connsiteX26" fmla="*/ 0 w 8229600"/>
                      <a:gd name="connsiteY26" fmla="*/ 18288 h 18288"/>
                      <a:gd name="connsiteX27" fmla="*/ 0 w 8229600"/>
                      <a:gd name="connsiteY27"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8229600" h="18288" fill="none" extrusionOk="0">
                        <a:moveTo>
                          <a:pt x="0" y="0"/>
                        </a:moveTo>
                        <a:cubicBezTo>
                          <a:pt x="227594" y="-4267"/>
                          <a:pt x="329693" y="13251"/>
                          <a:pt x="521208" y="0"/>
                        </a:cubicBezTo>
                        <a:cubicBezTo>
                          <a:pt x="712723" y="-13251"/>
                          <a:pt x="1137373" y="-13618"/>
                          <a:pt x="1371600" y="0"/>
                        </a:cubicBezTo>
                        <a:cubicBezTo>
                          <a:pt x="1605827" y="13618"/>
                          <a:pt x="1975382" y="-27374"/>
                          <a:pt x="2221992" y="0"/>
                        </a:cubicBezTo>
                        <a:cubicBezTo>
                          <a:pt x="2468602" y="27374"/>
                          <a:pt x="2863316" y="-20517"/>
                          <a:pt x="3072384" y="0"/>
                        </a:cubicBezTo>
                        <a:cubicBezTo>
                          <a:pt x="3281452" y="20517"/>
                          <a:pt x="3331438" y="10793"/>
                          <a:pt x="3511296" y="0"/>
                        </a:cubicBezTo>
                        <a:cubicBezTo>
                          <a:pt x="3691154" y="-10793"/>
                          <a:pt x="3906405" y="-29737"/>
                          <a:pt x="4114800" y="0"/>
                        </a:cubicBezTo>
                        <a:cubicBezTo>
                          <a:pt x="4323195" y="29737"/>
                          <a:pt x="4428852" y="-2234"/>
                          <a:pt x="4553712" y="0"/>
                        </a:cubicBezTo>
                        <a:cubicBezTo>
                          <a:pt x="4678572" y="2234"/>
                          <a:pt x="5065629" y="29368"/>
                          <a:pt x="5239512" y="0"/>
                        </a:cubicBezTo>
                        <a:cubicBezTo>
                          <a:pt x="5413395" y="-29368"/>
                          <a:pt x="5703888" y="11839"/>
                          <a:pt x="5843016" y="0"/>
                        </a:cubicBezTo>
                        <a:cubicBezTo>
                          <a:pt x="5982144" y="-11839"/>
                          <a:pt x="6260765" y="24719"/>
                          <a:pt x="6611112" y="0"/>
                        </a:cubicBezTo>
                        <a:cubicBezTo>
                          <a:pt x="6961459" y="-24719"/>
                          <a:pt x="7228293" y="32959"/>
                          <a:pt x="7461504" y="0"/>
                        </a:cubicBezTo>
                        <a:cubicBezTo>
                          <a:pt x="7694715" y="-32959"/>
                          <a:pt x="7990029" y="-3422"/>
                          <a:pt x="8229600" y="0"/>
                        </a:cubicBezTo>
                        <a:cubicBezTo>
                          <a:pt x="8228940" y="5812"/>
                          <a:pt x="8229447" y="9773"/>
                          <a:pt x="8229600" y="18288"/>
                        </a:cubicBezTo>
                        <a:cubicBezTo>
                          <a:pt x="7940706" y="-9293"/>
                          <a:pt x="7792584" y="-16009"/>
                          <a:pt x="7461504" y="18288"/>
                        </a:cubicBezTo>
                        <a:cubicBezTo>
                          <a:pt x="7130424" y="52585"/>
                          <a:pt x="7080072" y="43845"/>
                          <a:pt x="6940296" y="18288"/>
                        </a:cubicBezTo>
                        <a:cubicBezTo>
                          <a:pt x="6800520" y="-7269"/>
                          <a:pt x="6672872" y="26671"/>
                          <a:pt x="6419088" y="18288"/>
                        </a:cubicBezTo>
                        <a:cubicBezTo>
                          <a:pt x="6165304" y="9905"/>
                          <a:pt x="5869721" y="4987"/>
                          <a:pt x="5650992" y="18288"/>
                        </a:cubicBezTo>
                        <a:cubicBezTo>
                          <a:pt x="5432263" y="31589"/>
                          <a:pt x="5308310" y="3023"/>
                          <a:pt x="5129784" y="18288"/>
                        </a:cubicBezTo>
                        <a:cubicBezTo>
                          <a:pt x="4951258" y="33553"/>
                          <a:pt x="4799696" y="15357"/>
                          <a:pt x="4690872" y="18288"/>
                        </a:cubicBezTo>
                        <a:cubicBezTo>
                          <a:pt x="4582048" y="21219"/>
                          <a:pt x="4311124" y="-7836"/>
                          <a:pt x="4087368" y="18288"/>
                        </a:cubicBezTo>
                        <a:cubicBezTo>
                          <a:pt x="3863612" y="44412"/>
                          <a:pt x="3730288" y="13374"/>
                          <a:pt x="3401568" y="18288"/>
                        </a:cubicBezTo>
                        <a:cubicBezTo>
                          <a:pt x="3072848" y="23202"/>
                          <a:pt x="3020684" y="32425"/>
                          <a:pt x="2798064" y="18288"/>
                        </a:cubicBezTo>
                        <a:cubicBezTo>
                          <a:pt x="2575444" y="4151"/>
                          <a:pt x="2440915" y="-7352"/>
                          <a:pt x="2276856" y="18288"/>
                        </a:cubicBezTo>
                        <a:cubicBezTo>
                          <a:pt x="2112797" y="43928"/>
                          <a:pt x="1726502" y="-9560"/>
                          <a:pt x="1426464" y="18288"/>
                        </a:cubicBezTo>
                        <a:cubicBezTo>
                          <a:pt x="1126426" y="46136"/>
                          <a:pt x="992925" y="21016"/>
                          <a:pt x="740664" y="18288"/>
                        </a:cubicBezTo>
                        <a:cubicBezTo>
                          <a:pt x="488403" y="15560"/>
                          <a:pt x="195650" y="-16061"/>
                          <a:pt x="0" y="18288"/>
                        </a:cubicBezTo>
                        <a:cubicBezTo>
                          <a:pt x="348" y="9455"/>
                          <a:pt x="654" y="3983"/>
                          <a:pt x="0" y="0"/>
                        </a:cubicBezTo>
                        <a:close/>
                      </a:path>
                      <a:path w="8229600" h="18288" stroke="0" extrusionOk="0">
                        <a:moveTo>
                          <a:pt x="0" y="0"/>
                        </a:moveTo>
                        <a:cubicBezTo>
                          <a:pt x="259263" y="-9445"/>
                          <a:pt x="404731" y="4427"/>
                          <a:pt x="521208" y="0"/>
                        </a:cubicBezTo>
                        <a:cubicBezTo>
                          <a:pt x="637685" y="-4427"/>
                          <a:pt x="839187" y="564"/>
                          <a:pt x="960120" y="0"/>
                        </a:cubicBezTo>
                        <a:cubicBezTo>
                          <a:pt x="1081053" y="-564"/>
                          <a:pt x="1313469" y="-16481"/>
                          <a:pt x="1481328" y="0"/>
                        </a:cubicBezTo>
                        <a:cubicBezTo>
                          <a:pt x="1649187" y="16481"/>
                          <a:pt x="1885247" y="26161"/>
                          <a:pt x="2167128" y="0"/>
                        </a:cubicBezTo>
                        <a:cubicBezTo>
                          <a:pt x="2449009" y="-26161"/>
                          <a:pt x="2761875" y="-22202"/>
                          <a:pt x="2935224" y="0"/>
                        </a:cubicBezTo>
                        <a:cubicBezTo>
                          <a:pt x="3108573" y="22202"/>
                          <a:pt x="3540687" y="-2863"/>
                          <a:pt x="3785616" y="0"/>
                        </a:cubicBezTo>
                        <a:cubicBezTo>
                          <a:pt x="4030545" y="2863"/>
                          <a:pt x="4280774" y="-12442"/>
                          <a:pt x="4636008" y="0"/>
                        </a:cubicBezTo>
                        <a:cubicBezTo>
                          <a:pt x="4991242" y="12442"/>
                          <a:pt x="5025483" y="16914"/>
                          <a:pt x="5239512" y="0"/>
                        </a:cubicBezTo>
                        <a:cubicBezTo>
                          <a:pt x="5453541" y="-16914"/>
                          <a:pt x="5754008" y="16592"/>
                          <a:pt x="6007608" y="0"/>
                        </a:cubicBezTo>
                        <a:cubicBezTo>
                          <a:pt x="6261208" y="-16592"/>
                          <a:pt x="6407957" y="-11909"/>
                          <a:pt x="6693408" y="0"/>
                        </a:cubicBezTo>
                        <a:cubicBezTo>
                          <a:pt x="6978859" y="11909"/>
                          <a:pt x="7015437" y="-20890"/>
                          <a:pt x="7296912" y="0"/>
                        </a:cubicBezTo>
                        <a:cubicBezTo>
                          <a:pt x="7578387" y="20890"/>
                          <a:pt x="7859622" y="46406"/>
                          <a:pt x="8229600" y="0"/>
                        </a:cubicBezTo>
                        <a:cubicBezTo>
                          <a:pt x="8230508" y="6337"/>
                          <a:pt x="8228722" y="11778"/>
                          <a:pt x="8229600" y="18288"/>
                        </a:cubicBezTo>
                        <a:cubicBezTo>
                          <a:pt x="8075287" y="35054"/>
                          <a:pt x="7821366" y="21850"/>
                          <a:pt x="7626096" y="18288"/>
                        </a:cubicBezTo>
                        <a:cubicBezTo>
                          <a:pt x="7430826" y="14726"/>
                          <a:pt x="7320004" y="-9669"/>
                          <a:pt x="7022592" y="18288"/>
                        </a:cubicBezTo>
                        <a:cubicBezTo>
                          <a:pt x="6725180" y="46245"/>
                          <a:pt x="6348804" y="-14025"/>
                          <a:pt x="6172200" y="18288"/>
                        </a:cubicBezTo>
                        <a:cubicBezTo>
                          <a:pt x="5995596" y="50601"/>
                          <a:pt x="5788102" y="22890"/>
                          <a:pt x="5650992" y="18288"/>
                        </a:cubicBezTo>
                        <a:cubicBezTo>
                          <a:pt x="5513882" y="13686"/>
                          <a:pt x="5198399" y="29121"/>
                          <a:pt x="4882896" y="18288"/>
                        </a:cubicBezTo>
                        <a:cubicBezTo>
                          <a:pt x="4567393" y="7455"/>
                          <a:pt x="4557008" y="26965"/>
                          <a:pt x="4443984" y="18288"/>
                        </a:cubicBezTo>
                        <a:cubicBezTo>
                          <a:pt x="4330960" y="9611"/>
                          <a:pt x="4061674" y="28891"/>
                          <a:pt x="3758184" y="18288"/>
                        </a:cubicBezTo>
                        <a:cubicBezTo>
                          <a:pt x="3454694" y="7685"/>
                          <a:pt x="3380392" y="19119"/>
                          <a:pt x="3236976" y="18288"/>
                        </a:cubicBezTo>
                        <a:cubicBezTo>
                          <a:pt x="3093560" y="17457"/>
                          <a:pt x="2632116" y="37607"/>
                          <a:pt x="2386584" y="18288"/>
                        </a:cubicBezTo>
                        <a:cubicBezTo>
                          <a:pt x="2141052" y="-1031"/>
                          <a:pt x="2110884" y="28777"/>
                          <a:pt x="1947672" y="18288"/>
                        </a:cubicBezTo>
                        <a:cubicBezTo>
                          <a:pt x="1784460" y="7799"/>
                          <a:pt x="1535467" y="461"/>
                          <a:pt x="1261872" y="18288"/>
                        </a:cubicBezTo>
                        <a:cubicBezTo>
                          <a:pt x="988277" y="36115"/>
                          <a:pt x="1021096" y="10375"/>
                          <a:pt x="822960" y="18288"/>
                        </a:cubicBezTo>
                        <a:cubicBezTo>
                          <a:pt x="624824" y="26201"/>
                          <a:pt x="298309" y="1283"/>
                          <a:pt x="0" y="18288"/>
                        </a:cubicBezTo>
                        <a:cubicBezTo>
                          <a:pt x="-633" y="12278"/>
                          <a:pt x="-757" y="5867"/>
                          <a:pt x="0" y="0"/>
                        </a:cubicBezTo>
                        <a:close/>
                      </a:path>
                    </a:pathLst>
                  </a:cu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4" name="Content Placeholder 3">
            <a:extLst>
              <a:ext uri="{FF2B5EF4-FFF2-40B4-BE49-F238E27FC236}">
                <a16:creationId xmlns:a16="http://schemas.microsoft.com/office/drawing/2014/main" id="{3F16D098-5336-2548-A76D-E84159390B81}"/>
              </a:ext>
            </a:extLst>
          </p:cNvPr>
          <p:cNvSpPr>
            <a:spLocks noGrp="1"/>
          </p:cNvSpPr>
          <p:nvPr>
            <p:ph idx="1"/>
          </p:nvPr>
        </p:nvSpPr>
        <p:spPr>
          <a:xfrm>
            <a:off x="210207" y="1721350"/>
            <a:ext cx="5402317" cy="4119172"/>
          </a:xfrm>
        </p:spPr>
        <p:txBody>
          <a:bodyPr anchor="t">
            <a:noAutofit/>
          </a:bodyPr>
          <a:lstStyle/>
          <a:p>
            <a:pPr marL="0" indent="0">
              <a:lnSpc>
                <a:spcPct val="100000"/>
              </a:lnSpc>
              <a:buNone/>
            </a:pP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(35)</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因為，凡要救自己生命（或作：靈魂；下同）的，必喪掉生命；凡為我和福音喪掉生命的，必救了生命。</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(36)</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人就是賺得全世界，賠上自己的生命，有什麼益處呢？</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(37)</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人還能拿什麼換生命呢？</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(38)</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凡在這淫亂罪惡的世代，把我和我的道當作可恥的，人子在他父的榮耀裡，同聖天使降臨的時候，也要把那人當作可恥的。</a:t>
            </a:r>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pic>
        <p:nvPicPr>
          <p:cNvPr id="6" name="Picture 2" descr="Way of the Cross for Those in Recovery | March 01, 2021 | Jesuit Retreat  Center | Retreats and Spiritual Programs | Cleveland, OH">
            <a:extLst>
              <a:ext uri="{FF2B5EF4-FFF2-40B4-BE49-F238E27FC236}">
                <a16:creationId xmlns:a16="http://schemas.microsoft.com/office/drawing/2014/main" id="{1E83F793-1A58-A94C-89BE-FDAF763ED87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35302" r="16856" b="-1"/>
          <a:stretch/>
        </p:blipFill>
        <p:spPr bwMode="auto">
          <a:xfrm>
            <a:off x="5756743" y="2093976"/>
            <a:ext cx="2955798" cy="40965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5726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240031" y="2147568"/>
            <a:ext cx="6120776" cy="3351532"/>
          </a:xfrm>
        </p:spPr>
        <p:txBody>
          <a:bodyPr anchor="ctr">
            <a:noAutofit/>
          </a:bodyPr>
          <a:lstStyle/>
          <a:p>
            <a:pPr>
              <a:lnSpc>
                <a:spcPct val="100000"/>
              </a:lnSpc>
            </a:pPr>
            <a:r>
              <a:rPr lang="en-US" sz="3200" dirty="0" err="1">
                <a:latin typeface="Arial Unicode MS" panose="020B0604020202020204" pitchFamily="34" charset="-128"/>
                <a:ea typeface="Arial Unicode MS" panose="020B0604020202020204" pitchFamily="34" charset="-128"/>
                <a:cs typeface="Arial Unicode MS" panose="020B0604020202020204" pitchFamily="34" charset="-128"/>
              </a:rPr>
              <a:t>耶稣预言自己</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要被十字架走苦路：</a:t>
            </a:r>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00000"/>
              </a:lnSpc>
            </a:pP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(31)</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sz="3200">
                <a:latin typeface="Arial Unicode MS" panose="020B0604020202020204" pitchFamily="34" charset="-128"/>
                <a:ea typeface="Arial Unicode MS" panose="020B0604020202020204" pitchFamily="34" charset="-128"/>
                <a:cs typeface="Arial Unicode MS" panose="020B0604020202020204" pitchFamily="34" charset="-128"/>
              </a:rPr>
              <a:t>從此，他教訓他們說：人子必須受許多的苦，被長老、祭司長，和文士棄絕，並且被殺，過三天復活。</a:t>
            </a:r>
            <a:endParaRPr lang="en-US" altLang="ja-JP"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00000"/>
              </a:lnSpc>
            </a:pPr>
            <a:r>
              <a:rPr lang="ja-JP" altLang="en-US" sz="3200">
                <a:latin typeface="Arial Unicode MS" panose="020B0604020202020204" pitchFamily="34" charset="-128"/>
                <a:ea typeface="Arial Unicode MS" panose="020B0604020202020204" pitchFamily="34" charset="-128"/>
                <a:cs typeface="Arial Unicode MS" panose="020B0604020202020204" pitchFamily="34" charset="-128"/>
              </a:rPr>
              <a:t>基督的受苦与受死和基督</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的复活一样重要。</a:t>
            </a:r>
            <a:endPar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endParaRPr>
          </a:p>
          <a:p>
            <a:pPr>
              <a:lnSpc>
                <a:spcPct val="100000"/>
              </a:lnSpc>
            </a:pPr>
            <a:r>
              <a:rPr lang="ja-JP" altLang="en-US" sz="3200">
                <a:latin typeface="Arial Unicode MS" panose="020B0604020202020204" pitchFamily="34" charset="-128"/>
                <a:ea typeface="Arial Unicode MS" panose="020B0604020202020204" pitchFamily="34" charset="-128"/>
                <a:cs typeface="Arial Unicode MS" panose="020B0604020202020204" pitchFamily="34" charset="-128"/>
              </a:rPr>
              <a:t>对</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j</a:t>
            </a:r>
            <a:r>
              <a:rPr lang="zh-CN" altLang="en-US" sz="3200" dirty="0">
                <a:latin typeface="Arial Unicode MS" panose="020B0604020202020204" pitchFamily="34" charset="-128"/>
                <a:ea typeface="Arial Unicode MS" panose="020B0604020202020204" pitchFamily="34" charset="-128"/>
                <a:cs typeface="Arial Unicode MS" panose="020B0604020202020204" pitchFamily="34" charset="-128"/>
              </a:rPr>
              <a:t>教父圣</a:t>
            </a:r>
            <a:r>
              <a:rPr lang="ja-JP" altLang="en-US" sz="3200">
                <a:latin typeface="Arial Unicode MS" panose="020B0604020202020204" pitchFamily="34" charset="-128"/>
                <a:ea typeface="Arial Unicode MS" panose="020B0604020202020204" pitchFamily="34" charset="-128"/>
                <a:cs typeface="Arial Unicode MS" panose="020B0604020202020204" pitchFamily="34" charset="-128"/>
              </a:rPr>
              <a:t>伊格内修</a:t>
            </a:r>
            <a:r>
              <a:rPr lang="en-US" altLang="zh-CN" sz="3200" dirty="0">
                <a:latin typeface="Arial Unicode MS" panose="020B0604020202020204" pitchFamily="34" charset="-128"/>
                <a:ea typeface="Arial Unicode MS" panose="020B0604020202020204" pitchFamily="34" charset="-128"/>
                <a:cs typeface="Arial Unicode MS" panose="020B0604020202020204" pitchFamily="34" charset="-128"/>
              </a:rPr>
              <a:t>Ignatius</a:t>
            </a:r>
            <a:r>
              <a:rPr lang="ja-JP" altLang="en-US" sz="3200">
                <a:latin typeface="Arial Unicode MS" panose="020B0604020202020204" pitchFamily="34" charset="-128"/>
                <a:ea typeface="Arial Unicode MS" panose="020B0604020202020204" pitchFamily="34" charset="-128"/>
                <a:cs typeface="Arial Unicode MS" panose="020B0604020202020204" pitchFamily="34" charset="-128"/>
              </a:rPr>
              <a:t>来说，任何否认或减轻基督受苦的行为实际上都是放弃了福音的信息。</a:t>
            </a:r>
            <a:endParaRPr lang="en-US" altLang="ja-JP" sz="3200"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6" name="Rectangle 15">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Oval 17">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4" descr="580+ Jesus Carrying Cross Stock Photos, Pictures &amp; Royalty-Free Images -  iStock | Jesus christ, Jesus' crucifixion, Via dolorosa">
            <a:extLst>
              <a:ext uri="{FF2B5EF4-FFF2-40B4-BE49-F238E27FC236}">
                <a16:creationId xmlns:a16="http://schemas.microsoft.com/office/drawing/2014/main" id="{C47A391D-9606-E449-B2DA-185E53A59F2E}"/>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12" name="Title 1">
            <a:extLst>
              <a:ext uri="{FF2B5EF4-FFF2-40B4-BE49-F238E27FC236}">
                <a16:creationId xmlns:a16="http://schemas.microsoft.com/office/drawing/2014/main" id="{F42950EA-742E-364B-936C-E3481E138BEE}"/>
              </a:ext>
            </a:extLst>
          </p:cNvPr>
          <p:cNvSpPr>
            <a:spLocks noGrp="1"/>
          </p:cNvSpPr>
          <p:nvPr>
            <p:ph type="title"/>
          </p:nvPr>
        </p:nvSpPr>
        <p:spPr>
          <a:xfrm>
            <a:off x="360832" y="222066"/>
            <a:ext cx="6622898" cy="994172"/>
          </a:xfrm>
        </p:spPr>
        <p:txBody>
          <a:bodyPr>
            <a:normAutofit/>
          </a:bodyPr>
          <a:lstStyle/>
          <a:p>
            <a:r>
              <a:rPr lang="en-US" sz="3200" b="1"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耶稣预言自己要受苦</a:t>
            </a:r>
            <a:r>
              <a:rPr lang="zh-CN" altLang="en-US" sz="32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、受死与复活</a:t>
            </a:r>
            <a:endParaRPr lang="en-US" sz="32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946805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006D6875-AA80-0F43-8B04-51AB2872594E}"/>
              </a:ext>
            </a:extLst>
          </p:cNvPr>
          <p:cNvSpPr>
            <a:spLocks noGrp="1"/>
          </p:cNvSpPr>
          <p:nvPr>
            <p:ph type="title"/>
          </p:nvPr>
        </p:nvSpPr>
        <p:spPr>
          <a:xfrm>
            <a:off x="360832" y="222066"/>
            <a:ext cx="6622898" cy="994172"/>
          </a:xfrm>
        </p:spPr>
        <p:txBody>
          <a:bodyPr>
            <a:normAutofit/>
          </a:bodyPr>
          <a:lstStyle/>
          <a:p>
            <a:r>
              <a:rPr lang="en-US" sz="3200" b="1"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耶稣预言自己要受苦</a:t>
            </a:r>
            <a:r>
              <a:rPr lang="zh-CN" altLang="en-US" sz="32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、受死与复活</a:t>
            </a:r>
            <a:endParaRPr lang="en-US" sz="3200"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223670" y="3004818"/>
            <a:ext cx="6374357" cy="3351532"/>
          </a:xfrm>
        </p:spPr>
        <p:txBody>
          <a:bodyPr anchor="ctr">
            <a:noAutofit/>
          </a:bodyPr>
          <a:lstStyle/>
          <a:p>
            <a:r>
              <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rPr>
              <a:t>Ignatius claimed that only the true suffering and crucifixion of Christ brings forth the true resurrection of Christ, as he says, “All these things Jesus Christ suffered for our sake to save us. And truly he suffered just as he also truly raised himself” (The Epistle to Smyrnaeans 2:1).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耶稣基督真正的受苦与受死带来其真正的复活</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“祂诚然担当我们的痛苦。我们却以为祂受责罚、被神击打苦待了。那知祂为我们的过犯受害、为我们的罪孽压伤。因祂受的刑罚我们得平安。因祂受的鞭伤我们得医治</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赛</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53:4,5)</a:t>
            </a:r>
            <a:endPar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endParaRPr>
          </a:p>
          <a:p>
            <a:endParaRPr lang="en-US"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10256" name="Rectangle 10255">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258" name="Oval 10257">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244" name="Picture 4" descr="580+ Jesus Carrying Cross Stock Photos, Pictures &amp; Royalty-Free Images -  iStock | Jesus christ, Jesus' crucifixion, Via dolorosa">
            <a:extLst>
              <a:ext uri="{FF2B5EF4-FFF2-40B4-BE49-F238E27FC236}">
                <a16:creationId xmlns:a16="http://schemas.microsoft.com/office/drawing/2014/main" id="{51BF5E0F-585A-4145-8D1C-444B6A69531B}"/>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192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3C5A-18BB-5442-B85D-88EBC670C651}"/>
              </a:ext>
            </a:extLst>
          </p:cNvPr>
          <p:cNvSpPr>
            <a:spLocks noGrp="1"/>
          </p:cNvSpPr>
          <p:nvPr>
            <p:ph type="title"/>
          </p:nvPr>
        </p:nvSpPr>
        <p:spPr>
          <a:xfrm>
            <a:off x="555142" y="364728"/>
            <a:ext cx="5605629" cy="994172"/>
          </a:xfrm>
        </p:spPr>
        <p:txBody>
          <a:bodyPr>
            <a:normAutofit/>
          </a:bodyPr>
          <a:lstStyle/>
          <a:p>
            <a:r>
              <a:rPr lang="en-US" b="1"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彼得不明白主的旨意</a:t>
            </a:r>
            <a:endParaRPr lang="en-US" b="1"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48591" y="2147568"/>
            <a:ext cx="6212216" cy="3351532"/>
          </a:xfrm>
        </p:spPr>
        <p:txBody>
          <a:bodyPr anchor="ctr">
            <a:noAutofit/>
          </a:bodyPr>
          <a:lstStyle/>
          <a:p>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(32)</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耶穌明明的說這話，彼得就拉著他，勸他。</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彼得不明白主耶稣的来世间的目的与旨意。</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彼得因为爱主，很自然的反应便是不舍得主耶稣受苦，更不愿意看到自己心爱的主被钉死在十字架上。</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但是，彼得不只是自然的反对耶稣受苦与上十字架。他还“劝”或“斥责</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指责”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(rebuke)</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耶稣不要如此做。</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这也难怪耶稣会责备彼得。</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D0C85BF0-CA6B-6545-8742-A7FB52FB6108}"/>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680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3C5A-18BB-5442-B85D-88EBC670C651}"/>
              </a:ext>
            </a:extLst>
          </p:cNvPr>
          <p:cNvSpPr>
            <a:spLocks noGrp="1"/>
          </p:cNvSpPr>
          <p:nvPr>
            <p:ph type="title"/>
          </p:nvPr>
        </p:nvSpPr>
        <p:spPr>
          <a:xfrm>
            <a:off x="269392" y="-103902"/>
            <a:ext cx="5605629" cy="994172"/>
          </a:xfrm>
        </p:spPr>
        <p:txBody>
          <a:bodyPr>
            <a:normAutofit/>
          </a:bodyPr>
          <a:lstStyle/>
          <a:p>
            <a:r>
              <a:rPr lang="en-US" sz="32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耶稣责备彼得不体贴神的心意</a:t>
            </a:r>
            <a:endParaRPr lang="en-US" sz="32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0" y="2147568"/>
            <a:ext cx="6598027" cy="3351532"/>
          </a:xfrm>
        </p:spPr>
        <p:txBody>
          <a:bodyPr anchor="ctr">
            <a:noAutofit/>
          </a:bodyPr>
          <a:lstStyle/>
          <a:p>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(33)</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ja-JP" altLang="en-US">
                <a:latin typeface="Arial Unicode MS" panose="020B0604020202020204" pitchFamily="34" charset="-128"/>
                <a:ea typeface="Arial Unicode MS" panose="020B0604020202020204" pitchFamily="34" charset="-128"/>
                <a:cs typeface="Arial Unicode MS" panose="020B0604020202020204" pitchFamily="34" charset="-128"/>
              </a:rPr>
              <a:t>耶穌轉過來，看著門徒，就責備彼得說：撒但，退我後邊去吧！因為你不體貼神的意思，只體貼人的意思。</a:t>
            </a:r>
            <a:endParaRPr lang="en-US" altLang="ja-JP"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“Your</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thoughts</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don’t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come</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from</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God</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but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from</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human</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nature.”</a:t>
            </a: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我们的意念（观念</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价值观）直接影响我们的言语与行为。“你要保守你心胜过保守一切，因为一生的果效、是由心发出</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诗</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4:23)</a:t>
            </a: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我们时常被我们的意念欺骗。</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”The</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heart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is</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deceitful</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above</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all</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things,</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and</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it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is</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exceedingly</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corrupt,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who</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can</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know</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it?”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(Jeremiah</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17:9)</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 人心比万物都诡诈、坏到极处、谁能识透呢？</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a:t>
            </a:r>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耶</a:t>
            </a:r>
            <a:r>
              <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rPr>
              <a:t>17:9)</a:t>
            </a:r>
          </a:p>
          <a:p>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09403882-16DB-8148-B184-04971D607168}"/>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2391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3C5A-18BB-5442-B85D-88EBC670C651}"/>
              </a:ext>
            </a:extLst>
          </p:cNvPr>
          <p:cNvSpPr>
            <a:spLocks noGrp="1"/>
          </p:cNvSpPr>
          <p:nvPr>
            <p:ph type="title"/>
          </p:nvPr>
        </p:nvSpPr>
        <p:spPr>
          <a:xfrm>
            <a:off x="222895" y="233496"/>
            <a:ext cx="6137911" cy="692334"/>
          </a:xfrm>
        </p:spPr>
        <p:txBody>
          <a:bodyPr>
            <a:noAutofit/>
          </a:bodyPr>
          <a:lstStyle/>
          <a:p>
            <a:r>
              <a:rPr lang="en-US" sz="36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耶稣责备彼得不体贴神的意思</a:t>
            </a:r>
            <a:endParaRPr 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02871" y="2147568"/>
            <a:ext cx="6257936" cy="3351532"/>
          </a:xfrm>
        </p:spPr>
        <p:txBody>
          <a:bodyPr anchor="ctr">
            <a:noAutofit/>
          </a:bodyPr>
          <a:lstStyle/>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彼得的意念是要耶稣过安逸的生活，不需要受苦受难，甚至受死。</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彼得的意念是以地上的事为念，要耶稣在地上做王。</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今天我们时常也有彼得的思想：安逸就是蒙福、健康就是蒙福、发达就是蒙福、享受就是蒙福。</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今天我们也有彼得的思想，以地上的事为念。</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这就是为什么成功神学在一段时间非常的受欢迎。</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a:p>
            <a:r>
              <a:rPr lang="zh-CN" altLang="en-US" dirty="0">
                <a:latin typeface="Arial Unicode MS" panose="020B0604020202020204" pitchFamily="34" charset="-128"/>
                <a:ea typeface="Arial Unicode MS" panose="020B0604020202020204" pitchFamily="34" charset="-128"/>
                <a:cs typeface="Arial Unicode MS" panose="020B0604020202020204" pitchFamily="34" charset="-128"/>
              </a:rPr>
              <a:t>信耶稣就会蒙大福，但不是世人看中的福，乃是得永生以及耶稣说的“八福”。</a:t>
            </a:r>
            <a:endParaRPr lang="en-US" altLang="zh-C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28CA56DF-2C43-F94D-AC13-30960A0F0607}"/>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69814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E3C5A-18BB-5442-B85D-88EBC670C651}"/>
              </a:ext>
            </a:extLst>
          </p:cNvPr>
          <p:cNvSpPr>
            <a:spLocks noGrp="1"/>
          </p:cNvSpPr>
          <p:nvPr>
            <p:ph type="title"/>
          </p:nvPr>
        </p:nvSpPr>
        <p:spPr>
          <a:xfrm>
            <a:off x="222895" y="233496"/>
            <a:ext cx="6137911" cy="692334"/>
          </a:xfrm>
        </p:spPr>
        <p:txBody>
          <a:bodyPr>
            <a:noAutofit/>
          </a:bodyPr>
          <a:lstStyle/>
          <a:p>
            <a:r>
              <a:rPr lang="en-US" sz="3600" dirty="0" err="1">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耶稣的八福</a:t>
            </a:r>
            <a:r>
              <a:rPr lang="zh-CN" alt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（太</a:t>
            </a:r>
            <a:r>
              <a:rPr lang="en-US" altLang="zh-CN"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5:3-10</a:t>
            </a:r>
            <a:r>
              <a:rPr lang="zh-CN" alt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rPr>
              <a:t>）</a:t>
            </a:r>
            <a:endParaRPr lang="en-US" sz="3600" dirty="0">
              <a:solidFill>
                <a:srgbClr val="C0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a:extLst>
              <a:ext uri="{FF2B5EF4-FFF2-40B4-BE49-F238E27FC236}">
                <a16:creationId xmlns:a16="http://schemas.microsoft.com/office/drawing/2014/main" id="{41163DDA-F3C2-3C4A-9D58-E81BB9B255B7}"/>
              </a:ext>
            </a:extLst>
          </p:cNvPr>
          <p:cNvSpPr>
            <a:spLocks noGrp="1"/>
          </p:cNvSpPr>
          <p:nvPr>
            <p:ph idx="1"/>
          </p:nvPr>
        </p:nvSpPr>
        <p:spPr>
          <a:xfrm>
            <a:off x="102871" y="2147568"/>
            <a:ext cx="6257936" cy="3351532"/>
          </a:xfrm>
        </p:spPr>
        <p:txBody>
          <a:bodyPr anchor="ctr">
            <a:noAutofit/>
          </a:bodyPr>
          <a:lstStyle/>
          <a:p>
            <a:pPr algn="l">
              <a:buFont typeface="+mj-lt"/>
              <a:buAutoNum type="arabicPeriod" startAt="3"/>
            </a:pP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虛心的人有福了！因為</a:t>
            </a:r>
            <a:r>
              <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天國是他們的</a:t>
            </a: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a:t>
            </a:r>
          </a:p>
          <a:p>
            <a:pPr algn="l">
              <a:buFont typeface="+mj-lt"/>
              <a:buAutoNum type="arabicPeriod" startAt="4"/>
            </a:pP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哀慟的人有福了！因為</a:t>
            </a:r>
            <a:r>
              <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他們必得安慰</a:t>
            </a: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a:t>
            </a:r>
          </a:p>
          <a:p>
            <a:pPr algn="l">
              <a:buFont typeface="+mj-lt"/>
              <a:buAutoNum type="arabicPeriod" startAt="5"/>
            </a:pP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溫柔的人有福了！因為</a:t>
            </a:r>
            <a:r>
              <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他們必承受地土。</a:t>
            </a:r>
            <a:r>
              <a:rPr lang="zh-CN" altLang="en-US" b="0" i="0" dirty="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（天上的产业）</a:t>
            </a:r>
            <a:endPar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buFont typeface="+mj-lt"/>
              <a:buAutoNum type="arabicPeriod" startAt="6"/>
            </a:pP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飢渴慕義的人有福了！因為</a:t>
            </a:r>
            <a:r>
              <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他們必得飽足。</a:t>
            </a:r>
            <a:r>
              <a:rPr lang="zh-CN" altLang="en-US" b="0" i="0" dirty="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（心灵的饱足）</a:t>
            </a:r>
            <a:endPar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buFont typeface="+mj-lt"/>
              <a:buAutoNum type="arabicPeriod" startAt="7"/>
            </a:pP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憐恤人的人有福了！因為</a:t>
            </a:r>
            <a:r>
              <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他們必蒙憐恤。</a:t>
            </a:r>
            <a:r>
              <a:rPr lang="zh-CN" altLang="en-US" b="0" i="0" dirty="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（蒙上帝的怜恤与赦罪）</a:t>
            </a:r>
            <a:endPar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endParaRPr>
          </a:p>
          <a:p>
            <a:pPr algn="l">
              <a:buFont typeface="+mj-lt"/>
              <a:buAutoNum type="arabicPeriod" startAt="8"/>
            </a:pP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清心的人有福了！因為</a:t>
            </a:r>
            <a:r>
              <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他們必得見神。</a:t>
            </a:r>
          </a:p>
          <a:p>
            <a:pPr algn="l">
              <a:buFont typeface="+mj-lt"/>
              <a:buAutoNum type="arabicPeriod" startAt="9"/>
            </a:pP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使人和睦的人有福了！因為</a:t>
            </a:r>
            <a:r>
              <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他們必稱為神的兒子。</a:t>
            </a:r>
          </a:p>
          <a:p>
            <a:pPr algn="l">
              <a:buFont typeface="+mj-lt"/>
              <a:buAutoNum type="arabicPeriod" startAt="10"/>
            </a:pPr>
            <a:r>
              <a:rPr lang="ja-JP" altLang="en-US" b="0" i="0">
                <a:solidFill>
                  <a:srgbClr val="000050"/>
                </a:solidFill>
                <a:effectLst/>
                <a:latin typeface="Arial Unicode MS" panose="020B0604020202020204" pitchFamily="34" charset="-128"/>
                <a:ea typeface="Arial Unicode MS" panose="020B0604020202020204" pitchFamily="34" charset="-128"/>
                <a:cs typeface="Arial Unicode MS" panose="020B0604020202020204" pitchFamily="34" charset="-128"/>
              </a:rPr>
              <a:t>為義受逼迫的人有福了！因為</a:t>
            </a:r>
            <a:r>
              <a:rPr lang="ja-JP" altLang="en-US" b="0" i="0">
                <a:solidFill>
                  <a:srgbClr val="C00000"/>
                </a:solidFill>
                <a:effectLst/>
                <a:latin typeface="Arial Unicode MS" panose="020B0604020202020204" pitchFamily="34" charset="-128"/>
                <a:ea typeface="Arial Unicode MS" panose="020B0604020202020204" pitchFamily="34" charset="-128"/>
                <a:cs typeface="Arial Unicode MS" panose="020B0604020202020204" pitchFamily="34" charset="-128"/>
              </a:rPr>
              <a:t>天國是他們的。</a:t>
            </a:r>
          </a:p>
        </p:txBody>
      </p:sp>
      <p:sp>
        <p:nvSpPr>
          <p:cNvPr id="9" name="Rectangle 8">
            <a:extLst>
              <a:ext uri="{FF2B5EF4-FFF2-40B4-BE49-F238E27FC236}">
                <a16:creationId xmlns:a16="http://schemas.microsoft.com/office/drawing/2014/main" id="{59A309A7-1751-4ABE-A3C1-EEC40366AD8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6858000"/>
          </a:xfrm>
          <a:prstGeom prst="rect">
            <a:avLst/>
          </a:prstGeom>
          <a:solidFill>
            <a:srgbClr val="753F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Oval 10">
            <a:extLst>
              <a:ext uri="{FF2B5EF4-FFF2-40B4-BE49-F238E27FC236}">
                <a16:creationId xmlns:a16="http://schemas.microsoft.com/office/drawing/2014/main" id="{967D8EB6-EAE1-4F9C-B398-83321E2872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97138" y="2357641"/>
            <a:ext cx="2167815" cy="2167815"/>
          </a:xfrm>
          <a:prstGeom prst="ellipse">
            <a:avLst/>
          </a:prstGeom>
          <a:solidFill>
            <a:srgbClr val="FFFFFF"/>
          </a:solidFill>
          <a:ln w="22225">
            <a:solidFill>
              <a:srgbClr val="FFF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Picture 4" descr="580+ Jesus Carrying Cross Stock Photos, Pictures &amp; Royalty-Free Images -  iStock | Jesus christ, Jesus' crucifixion, Via dolorosa">
            <a:extLst>
              <a:ext uri="{FF2B5EF4-FFF2-40B4-BE49-F238E27FC236}">
                <a16:creationId xmlns:a16="http://schemas.microsoft.com/office/drawing/2014/main" id="{28CA56DF-2C43-F94D-AC13-30960A0F0607}"/>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l="3481" r="29260" b="3"/>
          <a:stretch/>
        </p:blipFill>
        <p:spPr bwMode="auto">
          <a:xfrm>
            <a:off x="6598028" y="2461923"/>
            <a:ext cx="1937263" cy="1934153"/>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68341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9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5576</TotalTime>
  <Words>2876</Words>
  <Application>Microsoft Office PowerPoint</Application>
  <PresentationFormat>On-screen Show (4:3)</PresentationFormat>
  <Paragraphs>87</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 Unicode MS</vt:lpstr>
      <vt:lpstr>等线</vt:lpstr>
      <vt:lpstr>KaiTi</vt:lpstr>
      <vt:lpstr>Arial</vt:lpstr>
      <vt:lpstr>Calibri</vt:lpstr>
      <vt:lpstr>Calibri Light</vt:lpstr>
      <vt:lpstr>9_Office Theme</vt:lpstr>
      <vt:lpstr>PowerPoint Presentation</vt:lpstr>
      <vt:lpstr>马可8:31-38</vt:lpstr>
      <vt:lpstr>马可8:31-38</vt:lpstr>
      <vt:lpstr>耶稣预言自己要受苦、受死与复活</vt:lpstr>
      <vt:lpstr>耶稣预言自己要受苦、受死与复活</vt:lpstr>
      <vt:lpstr>彼得不明白主的旨意</vt:lpstr>
      <vt:lpstr>耶稣责备彼得不体贴神的心意</vt:lpstr>
      <vt:lpstr>耶稣责备彼得不体贴神的意思</vt:lpstr>
      <vt:lpstr>耶稣的八福（太5:3-10）</vt:lpstr>
      <vt:lpstr>耶稣要门徒们舍己、被起十字架来跟随祂</vt:lpstr>
      <vt:lpstr>第一，忠心的门徒要为主受苦舍命</vt:lpstr>
      <vt:lpstr>第一，忠心的门徒要为主受苦舍命</vt:lpstr>
      <vt:lpstr>第一，忠心的门徒要为主受苦舍命</vt:lpstr>
      <vt:lpstr>第二，忠心的门徒要为主而活</vt:lpstr>
      <vt:lpstr>第二，忠心的门徒要为主而活</vt:lpstr>
      <vt:lpstr>第二，忠心的门徒要为主而活</vt:lpstr>
      <vt:lpstr>第三，忠心门徒要不以主和福音为耻</vt:lpstr>
      <vt:lpstr>第三，忠心门徒要不以主和福音为耻</vt:lpstr>
      <vt:lpstr>第三，忠心门徒要不以主和福音为耻</vt:lpstr>
    </vt:vector>
  </TitlesOfParts>
  <Company>THIG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Ming Yu</dc:creator>
  <cp:lastModifiedBy>eli</cp:lastModifiedBy>
  <cp:revision>723</cp:revision>
  <dcterms:created xsi:type="dcterms:W3CDTF">2012-02-03T13:37:34Z</dcterms:created>
  <dcterms:modified xsi:type="dcterms:W3CDTF">2023-05-21T21:11:55Z</dcterms:modified>
</cp:coreProperties>
</file>